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56" r:id="rId2"/>
    <p:sldId id="257" r:id="rId3"/>
    <p:sldId id="281" r:id="rId4"/>
    <p:sldId id="290" r:id="rId5"/>
    <p:sldId id="379" r:id="rId6"/>
    <p:sldId id="352" r:id="rId7"/>
    <p:sldId id="353" r:id="rId8"/>
    <p:sldId id="292" r:id="rId9"/>
    <p:sldId id="293" r:id="rId10"/>
    <p:sldId id="294" r:id="rId11"/>
    <p:sldId id="298" r:id="rId12"/>
    <p:sldId id="296" r:id="rId13"/>
    <p:sldId id="299" r:id="rId14"/>
    <p:sldId id="297" r:id="rId15"/>
    <p:sldId id="300" r:id="rId16"/>
    <p:sldId id="301" r:id="rId17"/>
    <p:sldId id="258" r:id="rId18"/>
    <p:sldId id="302" r:id="rId19"/>
    <p:sldId id="349" r:id="rId20"/>
    <p:sldId id="332" r:id="rId21"/>
    <p:sldId id="334" r:id="rId22"/>
    <p:sldId id="351" r:id="rId23"/>
    <p:sldId id="354" r:id="rId24"/>
    <p:sldId id="359" r:id="rId25"/>
    <p:sldId id="360" r:id="rId26"/>
    <p:sldId id="356" r:id="rId27"/>
    <p:sldId id="357" r:id="rId28"/>
    <p:sldId id="380" r:id="rId29"/>
    <p:sldId id="362" r:id="rId30"/>
    <p:sldId id="358" r:id="rId31"/>
    <p:sldId id="305" r:id="rId32"/>
    <p:sldId id="355" r:id="rId33"/>
    <p:sldId id="363" r:id="rId34"/>
    <p:sldId id="364" r:id="rId35"/>
    <p:sldId id="374" r:id="rId36"/>
    <p:sldId id="383" r:id="rId37"/>
    <p:sldId id="365" r:id="rId38"/>
    <p:sldId id="375" r:id="rId39"/>
    <p:sldId id="376" r:id="rId40"/>
    <p:sldId id="367" r:id="rId41"/>
    <p:sldId id="368" r:id="rId42"/>
    <p:sldId id="377" r:id="rId43"/>
    <p:sldId id="384" r:id="rId44"/>
    <p:sldId id="369" r:id="rId45"/>
    <p:sldId id="310" r:id="rId46"/>
    <p:sldId id="371" r:id="rId47"/>
    <p:sldId id="378" r:id="rId48"/>
    <p:sldId id="373" r:id="rId49"/>
    <p:sldId id="266" r:id="rId50"/>
  </p:sldIdLst>
  <p:sldSz cx="9906000" cy="6858000" type="A4"/>
  <p:notesSz cx="7102475" cy="102314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416" y="114"/>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tg01\DAEB_2\QUESTIONARIOS%20E%20INDICADORES\ANEB%20ANRESC\2015\Resultados_Jo&#227;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tg01\DAEB_2\QUESTIONARIOS%20E%20INDICADORES\ANEB%20ANRESC\2015\Resultados_Jo&#227;o.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luana.soares\AppData\Local\Microsoft\Windows\Temporary%20Internet%20Files\Content.Outlook\EXELSWUQ\C&#243;pia%20de%20Resultados_Jo&#227;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149321266968326E-2"/>
          <c:y val="3.5487283344797539E-2"/>
          <c:w val="0.94374710514126925"/>
          <c:h val="0.71014903181651179"/>
        </c:manualLayout>
      </c:layout>
      <c:lineChart>
        <c:grouping val="standard"/>
        <c:varyColors val="0"/>
        <c:ser>
          <c:idx val="2"/>
          <c:order val="0"/>
          <c:tx>
            <c:strRef>
              <c:f>'Resultados Brasil'!$E$5</c:f>
              <c:strCache>
                <c:ptCount val="1"/>
                <c:pt idx="0">
                  <c:v>Ens. Médio</c:v>
                </c:pt>
              </c:strCache>
            </c:strRef>
          </c:tx>
          <c:spPr>
            <a:ln>
              <a:solidFill>
                <a:schemeClr val="accent3">
                  <a:lumMod val="50000"/>
                </a:schemeClr>
              </a:solidFill>
            </a:ln>
          </c:spPr>
          <c:marker>
            <c:spPr>
              <a:solidFill>
                <a:schemeClr val="accent3">
                  <a:lumMod val="50000"/>
                </a:schemeClr>
              </a:solidFill>
              <a:ln>
                <a:solidFill>
                  <a:schemeClr val="accent3">
                    <a:lumMod val="50000"/>
                  </a:schemeClr>
                </a:solidFill>
              </a:ln>
            </c:spPr>
          </c:marker>
          <c:dLbls>
            <c:spPr>
              <a:noFill/>
              <a:ln>
                <a:noFill/>
              </a:ln>
              <a:effectLst/>
            </c:spPr>
            <c:txPr>
              <a:bodyPr/>
              <a:lstStyle/>
              <a:p>
                <a:pPr>
                  <a:defRPr b="1"/>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Brasil'!$A$20:$A$30</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Brasil'!$E$20:$E$30</c:f>
              <c:numCache>
                <c:formatCode>0</c:formatCode>
                <c:ptCount val="11"/>
                <c:pt idx="0">
                  <c:v>290</c:v>
                </c:pt>
                <c:pt idx="1">
                  <c:v>283.89999999999998</c:v>
                </c:pt>
                <c:pt idx="2">
                  <c:v>266.60000000000002</c:v>
                </c:pt>
                <c:pt idx="3">
                  <c:v>262.3</c:v>
                </c:pt>
                <c:pt idx="4">
                  <c:v>266.7</c:v>
                </c:pt>
                <c:pt idx="5">
                  <c:v>257.59989999999999</c:v>
                </c:pt>
                <c:pt idx="6">
                  <c:v>261.38670000000002</c:v>
                </c:pt>
                <c:pt idx="7">
                  <c:v>268.83</c:v>
                </c:pt>
                <c:pt idx="8">
                  <c:v>268.57</c:v>
                </c:pt>
                <c:pt idx="9">
                  <c:v>264.06</c:v>
                </c:pt>
                <c:pt idx="10">
                  <c:v>267.06</c:v>
                </c:pt>
              </c:numCache>
            </c:numRef>
          </c:val>
          <c:smooth val="0"/>
          <c:extLst>
            <c:ext xmlns:c16="http://schemas.microsoft.com/office/drawing/2014/chart" uri="{C3380CC4-5D6E-409C-BE32-E72D297353CC}">
              <c16:uniqueId val="{00000000-EBE3-48F6-BCC9-A3072C479D92}"/>
            </c:ext>
          </c:extLst>
        </c:ser>
        <c:ser>
          <c:idx val="1"/>
          <c:order val="1"/>
          <c:tx>
            <c:strRef>
              <c:f>'Resultados Brasil'!$D$5</c:f>
              <c:strCache>
                <c:ptCount val="1"/>
                <c:pt idx="0">
                  <c:v>Ens. Fundamental - Anos Finais</c:v>
                </c:pt>
              </c:strCache>
            </c:strRef>
          </c:tx>
          <c:spPr>
            <a:ln>
              <a:solidFill>
                <a:srgbClr val="00B050"/>
              </a:solidFill>
            </a:ln>
          </c:spPr>
          <c:marker>
            <c:spPr>
              <a:solidFill>
                <a:srgbClr val="00B050"/>
              </a:solidFill>
              <a:ln>
                <a:solidFill>
                  <a:srgbClr val="00B050"/>
                </a:solidFill>
              </a:ln>
            </c:spPr>
          </c:marker>
          <c:dLbls>
            <c:spPr>
              <a:noFill/>
              <a:ln>
                <a:noFill/>
              </a:ln>
              <a:effectLst/>
            </c:spPr>
            <c:txPr>
              <a:bodyPr/>
              <a:lstStyle/>
              <a:p>
                <a:pPr>
                  <a:defRPr b="1"/>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Brasil'!$A$20:$A$30</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Brasil'!$D$20:$D$30</c:f>
              <c:numCache>
                <c:formatCode>0</c:formatCode>
                <c:ptCount val="11"/>
                <c:pt idx="0">
                  <c:v>256.10000000000002</c:v>
                </c:pt>
                <c:pt idx="1">
                  <c:v>250</c:v>
                </c:pt>
                <c:pt idx="2">
                  <c:v>232.9</c:v>
                </c:pt>
                <c:pt idx="3">
                  <c:v>235.2</c:v>
                </c:pt>
                <c:pt idx="4">
                  <c:v>232</c:v>
                </c:pt>
                <c:pt idx="5">
                  <c:v>231.81790000000001</c:v>
                </c:pt>
                <c:pt idx="6">
                  <c:v>234.64184541702099</c:v>
                </c:pt>
                <c:pt idx="7">
                  <c:v>244.01</c:v>
                </c:pt>
                <c:pt idx="8">
                  <c:v>245.2</c:v>
                </c:pt>
                <c:pt idx="9">
                  <c:v>245.81</c:v>
                </c:pt>
                <c:pt idx="10">
                  <c:v>251.53</c:v>
                </c:pt>
              </c:numCache>
            </c:numRef>
          </c:val>
          <c:smooth val="0"/>
          <c:extLst>
            <c:ext xmlns:c16="http://schemas.microsoft.com/office/drawing/2014/chart" uri="{C3380CC4-5D6E-409C-BE32-E72D297353CC}">
              <c16:uniqueId val="{00000001-EBE3-48F6-BCC9-A3072C479D92}"/>
            </c:ext>
          </c:extLst>
        </c:ser>
        <c:ser>
          <c:idx val="0"/>
          <c:order val="2"/>
          <c:tx>
            <c:strRef>
              <c:f>'Resultados Brasil'!$C$5</c:f>
              <c:strCache>
                <c:ptCount val="1"/>
                <c:pt idx="0">
                  <c:v>Ens. Fundamental - Anos Iniciais</c:v>
                </c:pt>
              </c:strCache>
            </c:strRef>
          </c:tx>
          <c:spPr>
            <a:ln>
              <a:solidFill>
                <a:srgbClr val="92D050"/>
              </a:solidFill>
            </a:ln>
          </c:spPr>
          <c:marker>
            <c:spPr>
              <a:solidFill>
                <a:srgbClr val="92D050"/>
              </a:solidFill>
              <a:ln>
                <a:solidFill>
                  <a:srgbClr val="92D050"/>
                </a:solidFill>
              </a:ln>
            </c:spPr>
          </c:marker>
          <c:dLbls>
            <c:spPr>
              <a:noFill/>
              <a:ln>
                <a:noFill/>
              </a:ln>
              <a:effectLst/>
            </c:spPr>
            <c:txPr>
              <a:bodyPr/>
              <a:lstStyle/>
              <a:p>
                <a:pPr>
                  <a:defRPr b="1"/>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Brasil'!$A$20:$A$30</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Brasil'!$C$20:$C$30</c:f>
              <c:numCache>
                <c:formatCode>0</c:formatCode>
                <c:ptCount val="11"/>
                <c:pt idx="0">
                  <c:v>188.3</c:v>
                </c:pt>
                <c:pt idx="1">
                  <c:v>186.5</c:v>
                </c:pt>
                <c:pt idx="2">
                  <c:v>170.7</c:v>
                </c:pt>
                <c:pt idx="3">
                  <c:v>165.1</c:v>
                </c:pt>
                <c:pt idx="4">
                  <c:v>169.4</c:v>
                </c:pt>
                <c:pt idx="5">
                  <c:v>172.31</c:v>
                </c:pt>
                <c:pt idx="6">
                  <c:v>175.77</c:v>
                </c:pt>
                <c:pt idx="7">
                  <c:v>184.29</c:v>
                </c:pt>
                <c:pt idx="8">
                  <c:v>190.58</c:v>
                </c:pt>
                <c:pt idx="9">
                  <c:v>195.91</c:v>
                </c:pt>
                <c:pt idx="10">
                  <c:v>207.57</c:v>
                </c:pt>
              </c:numCache>
            </c:numRef>
          </c:val>
          <c:smooth val="0"/>
          <c:extLst>
            <c:ext xmlns:c16="http://schemas.microsoft.com/office/drawing/2014/chart" uri="{C3380CC4-5D6E-409C-BE32-E72D297353CC}">
              <c16:uniqueId val="{00000002-EBE3-48F6-BCC9-A3072C479D92}"/>
            </c:ext>
          </c:extLst>
        </c:ser>
        <c:dLbls>
          <c:showLegendKey val="0"/>
          <c:showVal val="0"/>
          <c:showCatName val="0"/>
          <c:showSerName val="0"/>
          <c:showPercent val="0"/>
          <c:showBubbleSize val="0"/>
        </c:dLbls>
        <c:marker val="1"/>
        <c:smooth val="0"/>
        <c:axId val="83135872"/>
        <c:axId val="93848704"/>
      </c:lineChart>
      <c:catAx>
        <c:axId val="83135872"/>
        <c:scaling>
          <c:orientation val="minMax"/>
        </c:scaling>
        <c:delete val="0"/>
        <c:axPos val="b"/>
        <c:numFmt formatCode="General" sourceLinked="0"/>
        <c:majorTickMark val="out"/>
        <c:minorTickMark val="none"/>
        <c:tickLblPos val="nextTo"/>
        <c:txPr>
          <a:bodyPr rot="-5400000" vert="horz"/>
          <a:lstStyle/>
          <a:p>
            <a:pPr>
              <a:defRPr/>
            </a:pPr>
            <a:endParaRPr lang="pt-BR"/>
          </a:p>
        </c:txPr>
        <c:crossAx val="93848704"/>
        <c:crosses val="autoZero"/>
        <c:auto val="1"/>
        <c:lblAlgn val="ctr"/>
        <c:lblOffset val="100"/>
        <c:noMultiLvlLbl val="0"/>
      </c:catAx>
      <c:valAx>
        <c:axId val="93848704"/>
        <c:scaling>
          <c:orientation val="minMax"/>
          <c:min val="150"/>
        </c:scaling>
        <c:delete val="1"/>
        <c:axPos val="l"/>
        <c:numFmt formatCode="0" sourceLinked="1"/>
        <c:majorTickMark val="out"/>
        <c:minorTickMark val="none"/>
        <c:tickLblPos val="nextTo"/>
        <c:crossAx val="83135872"/>
        <c:crosses val="autoZero"/>
        <c:crossBetween val="between"/>
      </c:valAx>
    </c:plotArea>
    <c:legend>
      <c:legendPos val="r"/>
      <c:layout>
        <c:manualLayout>
          <c:xMode val="edge"/>
          <c:yMode val="edge"/>
          <c:x val="0.13379235401004738"/>
          <c:y val="0.91945472298757946"/>
          <c:w val="0.69727853588437183"/>
          <c:h val="4.717603637649518E-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068474418099689E-2"/>
          <c:y val="3.4120781451633581E-2"/>
          <c:w val="0.96423789047927588"/>
          <c:h val="0.73587528736123342"/>
        </c:manualLayout>
      </c:layout>
      <c:lineChart>
        <c:grouping val="standard"/>
        <c:varyColors val="0"/>
        <c:ser>
          <c:idx val="0"/>
          <c:order val="0"/>
          <c:tx>
            <c:strRef>
              <c:f>'Resultados Brasil'!$C$5</c:f>
              <c:strCache>
                <c:ptCount val="1"/>
                <c:pt idx="0">
                  <c:v>Ens. Fundamental - Anos Iniciais</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Brasil'!$A$12:$A$17</c:f>
              <c:strCache>
                <c:ptCount val="6"/>
                <c:pt idx="0">
                  <c:v>Saeb 2005</c:v>
                </c:pt>
                <c:pt idx="1">
                  <c:v>Saeb 2007</c:v>
                </c:pt>
                <c:pt idx="2">
                  <c:v>Saeb 2009</c:v>
                </c:pt>
                <c:pt idx="3">
                  <c:v>Saeb 2011</c:v>
                </c:pt>
                <c:pt idx="4">
                  <c:v>Saeb 2013</c:v>
                </c:pt>
                <c:pt idx="5">
                  <c:v>Saeb 2015</c:v>
                </c:pt>
              </c:strCache>
            </c:strRef>
          </c:cat>
          <c:val>
            <c:numRef>
              <c:f>'Resultados Brasil'!$C$12:$C$17</c:f>
              <c:numCache>
                <c:formatCode>0</c:formatCode>
                <c:ptCount val="6"/>
                <c:pt idx="0">
                  <c:v>172.31</c:v>
                </c:pt>
                <c:pt idx="1">
                  <c:v>175.77</c:v>
                </c:pt>
                <c:pt idx="2">
                  <c:v>184.29</c:v>
                </c:pt>
                <c:pt idx="3">
                  <c:v>190.58</c:v>
                </c:pt>
                <c:pt idx="4">
                  <c:v>195.91</c:v>
                </c:pt>
                <c:pt idx="5">
                  <c:v>207.57</c:v>
                </c:pt>
              </c:numCache>
            </c:numRef>
          </c:val>
          <c:smooth val="0"/>
          <c:extLst>
            <c:ext xmlns:c16="http://schemas.microsoft.com/office/drawing/2014/chart" uri="{C3380CC4-5D6E-409C-BE32-E72D297353CC}">
              <c16:uniqueId val="{00000000-8201-4053-8224-DE12BCDF06CD}"/>
            </c:ext>
          </c:extLst>
        </c:ser>
        <c:ser>
          <c:idx val="1"/>
          <c:order val="1"/>
          <c:tx>
            <c:strRef>
              <c:f>'Resultados Brasil'!$D$5</c:f>
              <c:strCache>
                <c:ptCount val="1"/>
                <c:pt idx="0">
                  <c:v>Ens. Fundamental - Anos Finais</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Brasil'!$A$12:$A$17</c:f>
              <c:strCache>
                <c:ptCount val="6"/>
                <c:pt idx="0">
                  <c:v>Saeb 2005</c:v>
                </c:pt>
                <c:pt idx="1">
                  <c:v>Saeb 2007</c:v>
                </c:pt>
                <c:pt idx="2">
                  <c:v>Saeb 2009</c:v>
                </c:pt>
                <c:pt idx="3">
                  <c:v>Saeb 2011</c:v>
                </c:pt>
                <c:pt idx="4">
                  <c:v>Saeb 2013</c:v>
                </c:pt>
                <c:pt idx="5">
                  <c:v>Saeb 2015</c:v>
                </c:pt>
              </c:strCache>
            </c:strRef>
          </c:cat>
          <c:val>
            <c:numRef>
              <c:f>'Resultados Brasil'!$D$12:$D$17</c:f>
              <c:numCache>
                <c:formatCode>0</c:formatCode>
                <c:ptCount val="6"/>
                <c:pt idx="0">
                  <c:v>231.81790000000001</c:v>
                </c:pt>
                <c:pt idx="1">
                  <c:v>234.64184541702099</c:v>
                </c:pt>
                <c:pt idx="2">
                  <c:v>244.01</c:v>
                </c:pt>
                <c:pt idx="3">
                  <c:v>245.2</c:v>
                </c:pt>
                <c:pt idx="4">
                  <c:v>245.81</c:v>
                </c:pt>
                <c:pt idx="5">
                  <c:v>251.53</c:v>
                </c:pt>
              </c:numCache>
            </c:numRef>
          </c:val>
          <c:smooth val="0"/>
          <c:extLst>
            <c:ext xmlns:c16="http://schemas.microsoft.com/office/drawing/2014/chart" uri="{C3380CC4-5D6E-409C-BE32-E72D297353CC}">
              <c16:uniqueId val="{00000001-8201-4053-8224-DE12BCDF06CD}"/>
            </c:ext>
          </c:extLst>
        </c:ser>
        <c:ser>
          <c:idx val="2"/>
          <c:order val="2"/>
          <c:tx>
            <c:strRef>
              <c:f>'Resultados Brasil'!$E$5</c:f>
              <c:strCache>
                <c:ptCount val="1"/>
                <c:pt idx="0">
                  <c:v>Ens. Médio</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Brasil'!$A$12:$A$17</c:f>
              <c:strCache>
                <c:ptCount val="6"/>
                <c:pt idx="0">
                  <c:v>Saeb 2005</c:v>
                </c:pt>
                <c:pt idx="1">
                  <c:v>Saeb 2007</c:v>
                </c:pt>
                <c:pt idx="2">
                  <c:v>Saeb 2009</c:v>
                </c:pt>
                <c:pt idx="3">
                  <c:v>Saeb 2011</c:v>
                </c:pt>
                <c:pt idx="4">
                  <c:v>Saeb 2013</c:v>
                </c:pt>
                <c:pt idx="5">
                  <c:v>Saeb 2015</c:v>
                </c:pt>
              </c:strCache>
            </c:strRef>
          </c:cat>
          <c:val>
            <c:numRef>
              <c:f>'Resultados Brasil'!$E$12:$E$17</c:f>
              <c:numCache>
                <c:formatCode>0</c:formatCode>
                <c:ptCount val="6"/>
                <c:pt idx="0">
                  <c:v>257.59989999999999</c:v>
                </c:pt>
                <c:pt idx="1">
                  <c:v>261.38670000000002</c:v>
                </c:pt>
                <c:pt idx="2">
                  <c:v>268.83</c:v>
                </c:pt>
                <c:pt idx="3">
                  <c:v>268.57</c:v>
                </c:pt>
                <c:pt idx="4">
                  <c:v>264.06</c:v>
                </c:pt>
                <c:pt idx="5">
                  <c:v>267.06</c:v>
                </c:pt>
              </c:numCache>
            </c:numRef>
          </c:val>
          <c:smooth val="0"/>
          <c:extLst>
            <c:ext xmlns:c16="http://schemas.microsoft.com/office/drawing/2014/chart" uri="{C3380CC4-5D6E-409C-BE32-E72D297353CC}">
              <c16:uniqueId val="{00000002-8201-4053-8224-DE12BCDF06CD}"/>
            </c:ext>
          </c:extLst>
        </c:ser>
        <c:dLbls>
          <c:showLegendKey val="0"/>
          <c:showVal val="0"/>
          <c:showCatName val="0"/>
          <c:showSerName val="0"/>
          <c:showPercent val="0"/>
          <c:showBubbleSize val="0"/>
        </c:dLbls>
        <c:marker val="1"/>
        <c:smooth val="0"/>
        <c:axId val="93885184"/>
        <c:axId val="93886720"/>
      </c:lineChart>
      <c:catAx>
        <c:axId val="93885184"/>
        <c:scaling>
          <c:orientation val="minMax"/>
        </c:scaling>
        <c:delete val="0"/>
        <c:axPos val="b"/>
        <c:numFmt formatCode="General" sourceLinked="0"/>
        <c:majorTickMark val="out"/>
        <c:minorTickMark val="none"/>
        <c:tickLblPos val="nextTo"/>
        <c:crossAx val="93886720"/>
        <c:crosses val="autoZero"/>
        <c:auto val="1"/>
        <c:lblAlgn val="ctr"/>
        <c:lblOffset val="100"/>
        <c:noMultiLvlLbl val="0"/>
      </c:catAx>
      <c:valAx>
        <c:axId val="93886720"/>
        <c:scaling>
          <c:orientation val="minMax"/>
          <c:min val="150"/>
        </c:scaling>
        <c:delete val="1"/>
        <c:axPos val="l"/>
        <c:numFmt formatCode="0" sourceLinked="1"/>
        <c:majorTickMark val="out"/>
        <c:minorTickMark val="none"/>
        <c:tickLblPos val="nextTo"/>
        <c:crossAx val="93885184"/>
        <c:crosses val="autoZero"/>
        <c:crossBetween val="between"/>
      </c:valAx>
    </c:plotArea>
    <c:legend>
      <c:legendPos val="r"/>
      <c:layout>
        <c:manualLayout>
          <c:xMode val="edge"/>
          <c:yMode val="edge"/>
          <c:x val="0.12575214217158856"/>
          <c:y val="0.92318652628340436"/>
          <c:w val="0.74819149783963756"/>
          <c:h val="6.3246605078068244E-2"/>
        </c:manualLayout>
      </c:layout>
      <c:overlay val="0"/>
    </c:legend>
    <c:plotVisOnly val="1"/>
    <c:dispBlanksAs val="gap"/>
    <c:showDLblsOverMax val="0"/>
  </c:chart>
  <c:txPr>
    <a:bodyPr/>
    <a:lstStyle/>
    <a:p>
      <a:pPr>
        <a:defRPr sz="1200"/>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863086191514698E-2"/>
          <c:y val="1.5025384317204181E-2"/>
          <c:w val="0.85967868560897365"/>
          <c:h val="0.75860668883810989"/>
        </c:manualLayout>
      </c:layout>
      <c:lineChart>
        <c:grouping val="standard"/>
        <c:varyColors val="0"/>
        <c:ser>
          <c:idx val="2"/>
          <c:order val="0"/>
          <c:tx>
            <c:strRef>
              <c:f>'Resultados Brasil'!$E$5</c:f>
              <c:strCache>
                <c:ptCount val="1"/>
                <c:pt idx="0">
                  <c:v>Ens. Médio</c:v>
                </c:pt>
              </c:strCache>
            </c:strRef>
          </c:tx>
          <c:spPr>
            <a:ln>
              <a:solidFill>
                <a:schemeClr val="accent1">
                  <a:lumMod val="50000"/>
                </a:schemeClr>
              </a:solidFill>
            </a:ln>
          </c:spPr>
          <c:marker>
            <c:spPr>
              <a:solidFill>
                <a:schemeClr val="accent1">
                  <a:lumMod val="50000"/>
                </a:schemeClr>
              </a:solidFill>
              <a:ln>
                <a:solidFill>
                  <a:schemeClr val="accent1">
                    <a:lumMod val="50000"/>
                  </a:schemeClr>
                </a:solidFill>
              </a:ln>
            </c:spPr>
          </c:marker>
          <c:dLbls>
            <c:spPr>
              <a:noFill/>
              <a:ln>
                <a:noFill/>
              </a:ln>
              <a:effectLst/>
            </c:spPr>
            <c:txPr>
              <a:bodyPr/>
              <a:lstStyle/>
              <a:p>
                <a:pPr>
                  <a:defRPr b="1"/>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Brasil'!$A$7:$A$17</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Brasil'!$E$7:$E$17</c:f>
              <c:numCache>
                <c:formatCode>0</c:formatCode>
                <c:ptCount val="11"/>
                <c:pt idx="0">
                  <c:v>281.89999999999998</c:v>
                </c:pt>
                <c:pt idx="1">
                  <c:v>288.7</c:v>
                </c:pt>
                <c:pt idx="2">
                  <c:v>280.3</c:v>
                </c:pt>
                <c:pt idx="3">
                  <c:v>276.7</c:v>
                </c:pt>
                <c:pt idx="4">
                  <c:v>278.7</c:v>
                </c:pt>
                <c:pt idx="5">
                  <c:v>271.28739999999999</c:v>
                </c:pt>
                <c:pt idx="6">
                  <c:v>272.89089999999999</c:v>
                </c:pt>
                <c:pt idx="7">
                  <c:v>274.72000000000003</c:v>
                </c:pt>
                <c:pt idx="8">
                  <c:v>274.83</c:v>
                </c:pt>
                <c:pt idx="9">
                  <c:v>270.14999999999998</c:v>
                </c:pt>
                <c:pt idx="10">
                  <c:v>267</c:v>
                </c:pt>
              </c:numCache>
            </c:numRef>
          </c:val>
          <c:smooth val="0"/>
          <c:extLst>
            <c:ext xmlns:c16="http://schemas.microsoft.com/office/drawing/2014/chart" uri="{C3380CC4-5D6E-409C-BE32-E72D297353CC}">
              <c16:uniqueId val="{00000000-74A9-4E94-9A14-691E13145A13}"/>
            </c:ext>
          </c:extLst>
        </c:ser>
        <c:ser>
          <c:idx val="1"/>
          <c:order val="1"/>
          <c:tx>
            <c:strRef>
              <c:f>'Resultados Brasil'!$D$5</c:f>
              <c:strCache>
                <c:ptCount val="1"/>
                <c:pt idx="0">
                  <c:v>Ens. Fundamental - Anos Finais</c:v>
                </c:pt>
              </c:strCache>
            </c:strRef>
          </c:tx>
          <c:spPr>
            <a:ln>
              <a:solidFill>
                <a:schemeClr val="accent1">
                  <a:lumMod val="75000"/>
                </a:schemeClr>
              </a:solidFill>
            </a:ln>
          </c:spPr>
          <c:marker>
            <c:spPr>
              <a:solidFill>
                <a:schemeClr val="accent1">
                  <a:lumMod val="75000"/>
                </a:schemeClr>
              </a:solidFill>
              <a:ln>
                <a:solidFill>
                  <a:schemeClr val="accent1">
                    <a:lumMod val="75000"/>
                  </a:schemeClr>
                </a:solidFill>
              </a:ln>
            </c:spPr>
          </c:marker>
          <c:dLbls>
            <c:spPr>
              <a:noFill/>
              <a:ln>
                <a:noFill/>
              </a:ln>
              <a:effectLst/>
            </c:spPr>
            <c:txPr>
              <a:bodyPr/>
              <a:lstStyle/>
              <a:p>
                <a:pPr>
                  <a:defRPr b="1"/>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Brasil'!$A$7:$A$17</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Brasil'!$D$7:$D$17</c:f>
              <c:numCache>
                <c:formatCode>0</c:formatCode>
                <c:ptCount val="11"/>
                <c:pt idx="0">
                  <c:v>253.2</c:v>
                </c:pt>
                <c:pt idx="1">
                  <c:v>250</c:v>
                </c:pt>
                <c:pt idx="2">
                  <c:v>246.4</c:v>
                </c:pt>
                <c:pt idx="3">
                  <c:v>243.4</c:v>
                </c:pt>
                <c:pt idx="4">
                  <c:v>245</c:v>
                </c:pt>
                <c:pt idx="5">
                  <c:v>239.52289999999999</c:v>
                </c:pt>
                <c:pt idx="6">
                  <c:v>247.392719107993</c:v>
                </c:pt>
                <c:pt idx="7">
                  <c:v>248.74</c:v>
                </c:pt>
                <c:pt idx="8">
                  <c:v>252.77</c:v>
                </c:pt>
                <c:pt idx="9">
                  <c:v>251.54</c:v>
                </c:pt>
                <c:pt idx="10">
                  <c:v>255.76</c:v>
                </c:pt>
              </c:numCache>
            </c:numRef>
          </c:val>
          <c:smooth val="0"/>
          <c:extLst>
            <c:ext xmlns:c16="http://schemas.microsoft.com/office/drawing/2014/chart" uri="{C3380CC4-5D6E-409C-BE32-E72D297353CC}">
              <c16:uniqueId val="{00000001-74A9-4E94-9A14-691E13145A13}"/>
            </c:ext>
          </c:extLst>
        </c:ser>
        <c:ser>
          <c:idx val="0"/>
          <c:order val="2"/>
          <c:tx>
            <c:strRef>
              <c:f>'Resultados Brasil'!$C$5</c:f>
              <c:strCache>
                <c:ptCount val="1"/>
                <c:pt idx="0">
                  <c:v>Ens. Fundamental - Anos Iniciais</c:v>
                </c:pt>
              </c:strCache>
            </c:strRef>
          </c:tx>
          <c:dLbls>
            <c:spPr>
              <a:noFill/>
              <a:ln>
                <a:noFill/>
              </a:ln>
              <a:effectLst/>
            </c:spPr>
            <c:txPr>
              <a:bodyPr/>
              <a:lstStyle/>
              <a:p>
                <a:pPr>
                  <a:defRPr b="1"/>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Brasil'!$A$7:$A$17</c:f>
              <c:strCache>
                <c:ptCount val="11"/>
                <c:pt idx="0">
                  <c:v>Saeb 1995</c:v>
                </c:pt>
                <c:pt idx="1">
                  <c:v>Saeb 1997</c:v>
                </c:pt>
                <c:pt idx="2">
                  <c:v>Saeb 1999</c:v>
                </c:pt>
                <c:pt idx="3">
                  <c:v>Saeb 2001</c:v>
                </c:pt>
                <c:pt idx="4">
                  <c:v>Saeb 2003</c:v>
                </c:pt>
                <c:pt idx="5">
                  <c:v>Saeb 2005</c:v>
                </c:pt>
                <c:pt idx="6">
                  <c:v>Saeb 2007</c:v>
                </c:pt>
                <c:pt idx="7">
                  <c:v>Saeb 2009</c:v>
                </c:pt>
                <c:pt idx="8">
                  <c:v>Saeb 2011</c:v>
                </c:pt>
                <c:pt idx="9">
                  <c:v>Saeb 2013</c:v>
                </c:pt>
                <c:pt idx="10">
                  <c:v>Saeb 2015</c:v>
                </c:pt>
              </c:strCache>
            </c:strRef>
          </c:cat>
          <c:val>
            <c:numRef>
              <c:f>'Resultados Brasil'!$C$7:$C$17</c:f>
              <c:numCache>
                <c:formatCode>0</c:formatCode>
                <c:ptCount val="11"/>
                <c:pt idx="0">
                  <c:v>190.6</c:v>
                </c:pt>
                <c:pt idx="1">
                  <c:v>190.8</c:v>
                </c:pt>
                <c:pt idx="2">
                  <c:v>181</c:v>
                </c:pt>
                <c:pt idx="3">
                  <c:v>176.3</c:v>
                </c:pt>
                <c:pt idx="4">
                  <c:v>177.1</c:v>
                </c:pt>
                <c:pt idx="5">
                  <c:v>182.38</c:v>
                </c:pt>
                <c:pt idx="6">
                  <c:v>193.48</c:v>
                </c:pt>
                <c:pt idx="7">
                  <c:v>204.3</c:v>
                </c:pt>
                <c:pt idx="8">
                  <c:v>209.63</c:v>
                </c:pt>
                <c:pt idx="9">
                  <c:v>211.21</c:v>
                </c:pt>
                <c:pt idx="10">
                  <c:v>219.3</c:v>
                </c:pt>
              </c:numCache>
            </c:numRef>
          </c:val>
          <c:smooth val="0"/>
          <c:extLst>
            <c:ext xmlns:c16="http://schemas.microsoft.com/office/drawing/2014/chart" uri="{C3380CC4-5D6E-409C-BE32-E72D297353CC}">
              <c16:uniqueId val="{00000002-74A9-4E94-9A14-691E13145A13}"/>
            </c:ext>
          </c:extLst>
        </c:ser>
        <c:dLbls>
          <c:showLegendKey val="0"/>
          <c:showVal val="0"/>
          <c:showCatName val="0"/>
          <c:showSerName val="0"/>
          <c:showPercent val="0"/>
          <c:showBubbleSize val="0"/>
        </c:dLbls>
        <c:marker val="1"/>
        <c:smooth val="0"/>
        <c:axId val="99915648"/>
        <c:axId val="99917184"/>
      </c:lineChart>
      <c:catAx>
        <c:axId val="99915648"/>
        <c:scaling>
          <c:orientation val="minMax"/>
        </c:scaling>
        <c:delete val="0"/>
        <c:axPos val="b"/>
        <c:numFmt formatCode="General" sourceLinked="0"/>
        <c:majorTickMark val="out"/>
        <c:minorTickMark val="none"/>
        <c:tickLblPos val="nextTo"/>
        <c:txPr>
          <a:bodyPr rot="-5400000" vert="horz"/>
          <a:lstStyle/>
          <a:p>
            <a:pPr>
              <a:defRPr/>
            </a:pPr>
            <a:endParaRPr lang="pt-BR"/>
          </a:p>
        </c:txPr>
        <c:crossAx val="99917184"/>
        <c:crosses val="autoZero"/>
        <c:auto val="1"/>
        <c:lblAlgn val="ctr"/>
        <c:lblOffset val="100"/>
        <c:noMultiLvlLbl val="0"/>
      </c:catAx>
      <c:valAx>
        <c:axId val="99917184"/>
        <c:scaling>
          <c:orientation val="minMax"/>
          <c:min val="150"/>
        </c:scaling>
        <c:delete val="1"/>
        <c:axPos val="l"/>
        <c:numFmt formatCode="0" sourceLinked="1"/>
        <c:majorTickMark val="out"/>
        <c:minorTickMark val="none"/>
        <c:tickLblPos val="nextTo"/>
        <c:crossAx val="99915648"/>
        <c:crosses val="autoZero"/>
        <c:crossBetween val="between"/>
      </c:valAx>
    </c:plotArea>
    <c:legend>
      <c:legendPos val="r"/>
      <c:layout>
        <c:manualLayout>
          <c:xMode val="edge"/>
          <c:yMode val="edge"/>
          <c:x val="8.0633460460974207E-2"/>
          <c:y val="0.9399257701482967"/>
          <c:w val="0.82733743300473772"/>
          <c:h val="4.4855045293251392E-2"/>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539771622597495E-2"/>
          <c:y val="2.7716418134729123E-2"/>
          <c:w val="0.92184874423675145"/>
          <c:h val="0.71654159858893807"/>
        </c:manualLayout>
      </c:layout>
      <c:lineChart>
        <c:grouping val="standard"/>
        <c:varyColors val="0"/>
        <c:ser>
          <c:idx val="0"/>
          <c:order val="0"/>
          <c:tx>
            <c:strRef>
              <c:f>'Resultados Brasil'!$C$5</c:f>
              <c:strCache>
                <c:ptCount val="1"/>
                <c:pt idx="0">
                  <c:v>Ens. Fundamental - Anos Iniciais</c:v>
                </c:pt>
              </c:strCache>
            </c:strRef>
          </c:tx>
          <c:dLbls>
            <c:spPr>
              <a:noFill/>
              <a:ln>
                <a:noFill/>
              </a:ln>
              <a:effectLst/>
            </c:spPr>
            <c:txPr>
              <a:bodyPr/>
              <a:lstStyle/>
              <a:p>
                <a:pPr>
                  <a:defRPr sz="1200"/>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Brasil'!$A$6:$A$11</c:f>
              <c:strCache>
                <c:ptCount val="6"/>
                <c:pt idx="0">
                  <c:v>Saeb 2005</c:v>
                </c:pt>
                <c:pt idx="1">
                  <c:v>Saeb 2007</c:v>
                </c:pt>
                <c:pt idx="2">
                  <c:v>Saeb 2009</c:v>
                </c:pt>
                <c:pt idx="3">
                  <c:v>Saeb 2011</c:v>
                </c:pt>
                <c:pt idx="4">
                  <c:v>Saeb 2013</c:v>
                </c:pt>
                <c:pt idx="5">
                  <c:v>Saeb 2015</c:v>
                </c:pt>
              </c:strCache>
            </c:strRef>
          </c:cat>
          <c:val>
            <c:numRef>
              <c:f>'Resultados Brasil'!$C$6:$C$11</c:f>
              <c:numCache>
                <c:formatCode>0</c:formatCode>
                <c:ptCount val="6"/>
                <c:pt idx="0">
                  <c:v>182.38</c:v>
                </c:pt>
                <c:pt idx="1">
                  <c:v>193.48</c:v>
                </c:pt>
                <c:pt idx="2">
                  <c:v>204.3</c:v>
                </c:pt>
                <c:pt idx="3">
                  <c:v>209.63</c:v>
                </c:pt>
                <c:pt idx="4">
                  <c:v>211.21</c:v>
                </c:pt>
                <c:pt idx="5">
                  <c:v>219.3</c:v>
                </c:pt>
              </c:numCache>
            </c:numRef>
          </c:val>
          <c:smooth val="0"/>
          <c:extLst>
            <c:ext xmlns:c16="http://schemas.microsoft.com/office/drawing/2014/chart" uri="{C3380CC4-5D6E-409C-BE32-E72D297353CC}">
              <c16:uniqueId val="{00000000-5535-422F-B362-708571A63BD9}"/>
            </c:ext>
          </c:extLst>
        </c:ser>
        <c:ser>
          <c:idx val="1"/>
          <c:order val="1"/>
          <c:tx>
            <c:strRef>
              <c:f>'Resultados Brasil'!$D$5</c:f>
              <c:strCache>
                <c:ptCount val="1"/>
                <c:pt idx="0">
                  <c:v>Ens. Fundamental - Anos Finais</c:v>
                </c:pt>
              </c:strCache>
            </c:strRef>
          </c:tx>
          <c:dLbls>
            <c:spPr>
              <a:noFill/>
              <a:ln>
                <a:noFill/>
              </a:ln>
              <a:effectLst/>
            </c:spPr>
            <c:txPr>
              <a:bodyPr/>
              <a:lstStyle/>
              <a:p>
                <a:pPr>
                  <a:defRPr sz="1200"/>
                </a:pPr>
                <a:endParaRPr lang="pt-B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Brasil'!$A$6:$A$11</c:f>
              <c:strCache>
                <c:ptCount val="6"/>
                <c:pt idx="0">
                  <c:v>Saeb 2005</c:v>
                </c:pt>
                <c:pt idx="1">
                  <c:v>Saeb 2007</c:v>
                </c:pt>
                <c:pt idx="2">
                  <c:v>Saeb 2009</c:v>
                </c:pt>
                <c:pt idx="3">
                  <c:v>Saeb 2011</c:v>
                </c:pt>
                <c:pt idx="4">
                  <c:v>Saeb 2013</c:v>
                </c:pt>
                <c:pt idx="5">
                  <c:v>Saeb 2015</c:v>
                </c:pt>
              </c:strCache>
            </c:strRef>
          </c:cat>
          <c:val>
            <c:numRef>
              <c:f>'Resultados Brasil'!$D$6:$D$11</c:f>
              <c:numCache>
                <c:formatCode>0</c:formatCode>
                <c:ptCount val="6"/>
                <c:pt idx="0">
                  <c:v>239.52289999999999</c:v>
                </c:pt>
                <c:pt idx="1">
                  <c:v>247.392719107993</c:v>
                </c:pt>
                <c:pt idx="2">
                  <c:v>248.74</c:v>
                </c:pt>
                <c:pt idx="3">
                  <c:v>252.77</c:v>
                </c:pt>
                <c:pt idx="4">
                  <c:v>251.54</c:v>
                </c:pt>
                <c:pt idx="5">
                  <c:v>255.76</c:v>
                </c:pt>
              </c:numCache>
            </c:numRef>
          </c:val>
          <c:smooth val="0"/>
          <c:extLst>
            <c:ext xmlns:c16="http://schemas.microsoft.com/office/drawing/2014/chart" uri="{C3380CC4-5D6E-409C-BE32-E72D297353CC}">
              <c16:uniqueId val="{00000001-5535-422F-B362-708571A63BD9}"/>
            </c:ext>
          </c:extLst>
        </c:ser>
        <c:ser>
          <c:idx val="2"/>
          <c:order val="2"/>
          <c:tx>
            <c:strRef>
              <c:f>'Resultados Brasil'!$E$5</c:f>
              <c:strCache>
                <c:ptCount val="1"/>
                <c:pt idx="0">
                  <c:v>Ens. Médio</c:v>
                </c:pt>
              </c:strCache>
            </c:strRef>
          </c:tx>
          <c:dLbls>
            <c:spPr>
              <a:noFill/>
              <a:ln>
                <a:noFill/>
              </a:ln>
              <a:effectLst/>
            </c:spPr>
            <c:txPr>
              <a:bodyPr/>
              <a:lstStyle/>
              <a:p>
                <a:pPr>
                  <a:defRPr sz="1200"/>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'Resultados Brasil'!$A$6:$A$11</c:f>
              <c:strCache>
                <c:ptCount val="6"/>
                <c:pt idx="0">
                  <c:v>Saeb 2005</c:v>
                </c:pt>
                <c:pt idx="1">
                  <c:v>Saeb 2007</c:v>
                </c:pt>
                <c:pt idx="2">
                  <c:v>Saeb 2009</c:v>
                </c:pt>
                <c:pt idx="3">
                  <c:v>Saeb 2011</c:v>
                </c:pt>
                <c:pt idx="4">
                  <c:v>Saeb 2013</c:v>
                </c:pt>
                <c:pt idx="5">
                  <c:v>Saeb 2015</c:v>
                </c:pt>
              </c:strCache>
            </c:strRef>
          </c:cat>
          <c:val>
            <c:numRef>
              <c:f>'Resultados Brasil'!$E$6:$E$11</c:f>
              <c:numCache>
                <c:formatCode>0</c:formatCode>
                <c:ptCount val="6"/>
                <c:pt idx="0">
                  <c:v>271.28739999999999</c:v>
                </c:pt>
                <c:pt idx="1">
                  <c:v>272.89089999999999</c:v>
                </c:pt>
                <c:pt idx="2">
                  <c:v>274.72000000000003</c:v>
                </c:pt>
                <c:pt idx="3">
                  <c:v>274.83</c:v>
                </c:pt>
                <c:pt idx="4">
                  <c:v>270.14999999999998</c:v>
                </c:pt>
                <c:pt idx="5">
                  <c:v>267</c:v>
                </c:pt>
              </c:numCache>
            </c:numRef>
          </c:val>
          <c:smooth val="0"/>
          <c:extLst>
            <c:ext xmlns:c16="http://schemas.microsoft.com/office/drawing/2014/chart" uri="{C3380CC4-5D6E-409C-BE32-E72D297353CC}">
              <c16:uniqueId val="{00000002-5535-422F-B362-708571A63BD9}"/>
            </c:ext>
          </c:extLst>
        </c:ser>
        <c:dLbls>
          <c:showLegendKey val="0"/>
          <c:showVal val="0"/>
          <c:showCatName val="0"/>
          <c:showSerName val="0"/>
          <c:showPercent val="0"/>
          <c:showBubbleSize val="0"/>
        </c:dLbls>
        <c:marker val="1"/>
        <c:smooth val="0"/>
        <c:axId val="100690944"/>
        <c:axId val="100705024"/>
      </c:lineChart>
      <c:catAx>
        <c:axId val="100690944"/>
        <c:scaling>
          <c:orientation val="minMax"/>
        </c:scaling>
        <c:delete val="0"/>
        <c:axPos val="b"/>
        <c:numFmt formatCode="General" sourceLinked="0"/>
        <c:majorTickMark val="out"/>
        <c:minorTickMark val="none"/>
        <c:tickLblPos val="nextTo"/>
        <c:txPr>
          <a:bodyPr/>
          <a:lstStyle/>
          <a:p>
            <a:pPr>
              <a:defRPr sz="1400"/>
            </a:pPr>
            <a:endParaRPr lang="pt-BR"/>
          </a:p>
        </c:txPr>
        <c:crossAx val="100705024"/>
        <c:crosses val="autoZero"/>
        <c:auto val="1"/>
        <c:lblAlgn val="ctr"/>
        <c:lblOffset val="100"/>
        <c:noMultiLvlLbl val="0"/>
      </c:catAx>
      <c:valAx>
        <c:axId val="100705024"/>
        <c:scaling>
          <c:orientation val="minMax"/>
          <c:min val="150"/>
        </c:scaling>
        <c:delete val="1"/>
        <c:axPos val="l"/>
        <c:numFmt formatCode="0" sourceLinked="1"/>
        <c:majorTickMark val="out"/>
        <c:minorTickMark val="none"/>
        <c:tickLblPos val="nextTo"/>
        <c:crossAx val="100690944"/>
        <c:crosses val="autoZero"/>
        <c:crossBetween val="between"/>
      </c:valAx>
    </c:plotArea>
    <c:legend>
      <c:legendPos val="r"/>
      <c:layout>
        <c:manualLayout>
          <c:xMode val="edge"/>
          <c:yMode val="edge"/>
          <c:x val="6.4328990154940036E-2"/>
          <c:y val="0.89145719438937987"/>
          <c:w val="0.86542974925862937"/>
          <c:h val="8.0174547031811039E-2"/>
        </c:manualLayout>
      </c:layout>
      <c:overlay val="0"/>
      <c:txPr>
        <a:bodyPr/>
        <a:lstStyle/>
        <a:p>
          <a:pPr>
            <a:defRPr sz="1200"/>
          </a:pPr>
          <a:endParaRPr lang="pt-BR"/>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84404506123145"/>
          <c:y val="4.8985840030616151E-2"/>
          <c:w val="0.80094846108323947"/>
          <c:h val="0.90556601355063171"/>
        </c:manualLayout>
      </c:layout>
      <c:barChart>
        <c:barDir val="bar"/>
        <c:grouping val="clustered"/>
        <c:varyColors val="0"/>
        <c:ser>
          <c:idx val="4"/>
          <c:order val="0"/>
          <c:tx>
            <c:strRef>
              <c:f>'5º ano'!$G$2</c:f>
              <c:strCache>
                <c:ptCount val="1"/>
                <c:pt idx="0">
                  <c:v>LP 2013</c:v>
                </c:pt>
              </c:strCache>
            </c:strRef>
          </c:tx>
          <c:spPr>
            <a:solidFill>
              <a:schemeClr val="accent3"/>
            </a:solidFill>
          </c:spPr>
          <c:invertIfNegative val="0"/>
          <c:dPt>
            <c:idx val="16"/>
            <c:invertIfNegative val="0"/>
            <c:bubble3D val="0"/>
            <c:spPr>
              <a:solidFill>
                <a:schemeClr val="accent3"/>
              </a:solidFill>
              <a:ln>
                <a:solidFill>
                  <a:schemeClr val="tx1"/>
                </a:solidFill>
              </a:ln>
            </c:spPr>
            <c:extLst>
              <c:ext xmlns:c16="http://schemas.microsoft.com/office/drawing/2014/chart" uri="{C3380CC4-5D6E-409C-BE32-E72D297353CC}">
                <c16:uniqueId val="{00000001-3E23-4A3E-9CA7-45BE66EFC9DC}"/>
              </c:ext>
            </c:extLst>
          </c:dPt>
          <c:dLbls>
            <c:dLbl>
              <c:idx val="16"/>
              <c:layout>
                <c:manualLayout>
                  <c:x val="-4.5727362583119352E-2"/>
                  <c:y val="-7.2392152372037914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E23-4A3E-9CA7-45BE66EFC9DC}"/>
                </c:ext>
              </c:extLst>
            </c:dLbl>
            <c:spPr>
              <a:noFill/>
              <a:ln>
                <a:noFill/>
              </a:ln>
              <a:effectLst/>
            </c:spPr>
            <c:txPr>
              <a:bodyPr/>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'5º ano'!$B$3:$B$30</c:f>
              <c:strCache>
                <c:ptCount val="28"/>
                <c:pt idx="0">
                  <c:v>Maranhão</c:v>
                </c:pt>
                <c:pt idx="1">
                  <c:v>Amapá</c:v>
                </c:pt>
                <c:pt idx="2">
                  <c:v>Pará</c:v>
                </c:pt>
                <c:pt idx="3">
                  <c:v>Alagoas</c:v>
                </c:pt>
                <c:pt idx="4">
                  <c:v>Sergipe</c:v>
                </c:pt>
                <c:pt idx="5">
                  <c:v>Bahia</c:v>
                </c:pt>
                <c:pt idx="6">
                  <c:v>Rio Grande do Norte</c:v>
                </c:pt>
                <c:pt idx="7">
                  <c:v>Piauí</c:v>
                </c:pt>
                <c:pt idx="8">
                  <c:v>Paraíba</c:v>
                </c:pt>
                <c:pt idx="9">
                  <c:v>Roraima</c:v>
                </c:pt>
                <c:pt idx="10">
                  <c:v>Tocantins</c:v>
                </c:pt>
                <c:pt idx="11">
                  <c:v>Pernambuco</c:v>
                </c:pt>
                <c:pt idx="12">
                  <c:v>Amazonas</c:v>
                </c:pt>
                <c:pt idx="13">
                  <c:v>Rondônia</c:v>
                </c:pt>
                <c:pt idx="14">
                  <c:v>Mato Grosso</c:v>
                </c:pt>
                <c:pt idx="15">
                  <c:v>Acre</c:v>
                </c:pt>
                <c:pt idx="16">
                  <c:v>MÉDIA BRASIL</c:v>
                </c:pt>
                <c:pt idx="17">
                  <c:v>Mato Grosso do Sul</c:v>
                </c:pt>
                <c:pt idx="18">
                  <c:v>Rio de Janeiro</c:v>
                </c:pt>
                <c:pt idx="19">
                  <c:v>Rio Grande do Sul</c:v>
                </c:pt>
                <c:pt idx="20">
                  <c:v>Ceará</c:v>
                </c:pt>
                <c:pt idx="21">
                  <c:v>Goiás</c:v>
                </c:pt>
                <c:pt idx="22">
                  <c:v>Espírito Santo</c:v>
                </c:pt>
                <c:pt idx="23">
                  <c:v>Distrito Federal</c:v>
                </c:pt>
                <c:pt idx="24">
                  <c:v>Minas Gerais</c:v>
                </c:pt>
                <c:pt idx="25">
                  <c:v>Paraná</c:v>
                </c:pt>
                <c:pt idx="26">
                  <c:v>São Paulo</c:v>
                </c:pt>
                <c:pt idx="27">
                  <c:v>Santa Catarina</c:v>
                </c:pt>
              </c:strCache>
            </c:strRef>
          </c:cat>
          <c:val>
            <c:numRef>
              <c:f>'5º ano'!$G$3:$G$30</c:f>
              <c:numCache>
                <c:formatCode>0</c:formatCode>
                <c:ptCount val="28"/>
                <c:pt idx="0">
                  <c:v>162.54</c:v>
                </c:pt>
                <c:pt idx="1">
                  <c:v>168.21</c:v>
                </c:pt>
                <c:pt idx="2">
                  <c:v>167.47</c:v>
                </c:pt>
                <c:pt idx="3">
                  <c:v>169.7</c:v>
                </c:pt>
                <c:pt idx="4">
                  <c:v>175.58</c:v>
                </c:pt>
                <c:pt idx="5">
                  <c:v>174.42</c:v>
                </c:pt>
                <c:pt idx="6">
                  <c:v>177.71</c:v>
                </c:pt>
                <c:pt idx="7">
                  <c:v>175.81</c:v>
                </c:pt>
                <c:pt idx="8">
                  <c:v>179.53</c:v>
                </c:pt>
                <c:pt idx="9">
                  <c:v>182.89</c:v>
                </c:pt>
                <c:pt idx="10">
                  <c:v>187.32</c:v>
                </c:pt>
                <c:pt idx="11">
                  <c:v>182.91</c:v>
                </c:pt>
                <c:pt idx="12">
                  <c:v>185.56</c:v>
                </c:pt>
                <c:pt idx="13">
                  <c:v>192.64</c:v>
                </c:pt>
                <c:pt idx="14">
                  <c:v>191.64</c:v>
                </c:pt>
                <c:pt idx="15">
                  <c:v>195.88</c:v>
                </c:pt>
                <c:pt idx="16">
                  <c:v>196</c:v>
                </c:pt>
                <c:pt idx="17">
                  <c:v>199.07</c:v>
                </c:pt>
                <c:pt idx="18">
                  <c:v>202.22</c:v>
                </c:pt>
                <c:pt idx="19">
                  <c:v>204.78</c:v>
                </c:pt>
                <c:pt idx="20">
                  <c:v>193.81</c:v>
                </c:pt>
                <c:pt idx="21">
                  <c:v>205.53</c:v>
                </c:pt>
                <c:pt idx="22">
                  <c:v>201.89</c:v>
                </c:pt>
                <c:pt idx="23">
                  <c:v>212.94</c:v>
                </c:pt>
                <c:pt idx="24">
                  <c:v>212.49</c:v>
                </c:pt>
                <c:pt idx="25">
                  <c:v>211.65</c:v>
                </c:pt>
                <c:pt idx="26">
                  <c:v>212.17</c:v>
                </c:pt>
                <c:pt idx="27">
                  <c:v>212.87</c:v>
                </c:pt>
              </c:numCache>
            </c:numRef>
          </c:val>
          <c:extLst>
            <c:ext xmlns:c16="http://schemas.microsoft.com/office/drawing/2014/chart" uri="{C3380CC4-5D6E-409C-BE32-E72D297353CC}">
              <c16:uniqueId val="{00000002-3E23-4A3E-9CA7-45BE66EFC9DC}"/>
            </c:ext>
          </c:extLst>
        </c:ser>
        <c:ser>
          <c:idx val="5"/>
          <c:order val="1"/>
          <c:tx>
            <c:strRef>
              <c:f>'5º ano'!$H$2</c:f>
              <c:strCache>
                <c:ptCount val="1"/>
                <c:pt idx="0">
                  <c:v>LP 2015</c:v>
                </c:pt>
              </c:strCache>
            </c:strRef>
          </c:tx>
          <c:spPr>
            <a:solidFill>
              <a:srgbClr val="00B050"/>
            </a:solidFill>
          </c:spPr>
          <c:invertIfNegative val="0"/>
          <c:dPt>
            <c:idx val="16"/>
            <c:invertIfNegative val="0"/>
            <c:bubble3D val="0"/>
            <c:spPr>
              <a:solidFill>
                <a:srgbClr val="00B050"/>
              </a:solidFill>
              <a:ln>
                <a:solidFill>
                  <a:schemeClr val="tx1"/>
                </a:solidFill>
              </a:ln>
            </c:spPr>
            <c:extLst>
              <c:ext xmlns:c16="http://schemas.microsoft.com/office/drawing/2014/chart" uri="{C3380CC4-5D6E-409C-BE32-E72D297353CC}">
                <c16:uniqueId val="{00000004-3E23-4A3E-9CA7-45BE66EFC9DC}"/>
              </c:ext>
            </c:extLst>
          </c:dPt>
          <c:dLbls>
            <c:spPr>
              <a:noFill/>
              <a:ln>
                <a:noFill/>
              </a:ln>
              <a:effectLst/>
            </c:spPr>
            <c:txPr>
              <a:bodyPr rot="0" vert="horz"/>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'5º ano'!$B$3:$B$30</c:f>
              <c:strCache>
                <c:ptCount val="28"/>
                <c:pt idx="0">
                  <c:v>Maranhão</c:v>
                </c:pt>
                <c:pt idx="1">
                  <c:v>Amapá</c:v>
                </c:pt>
                <c:pt idx="2">
                  <c:v>Pará</c:v>
                </c:pt>
                <c:pt idx="3">
                  <c:v>Alagoas</c:v>
                </c:pt>
                <c:pt idx="4">
                  <c:v>Sergipe</c:v>
                </c:pt>
                <c:pt idx="5">
                  <c:v>Bahia</c:v>
                </c:pt>
                <c:pt idx="6">
                  <c:v>Rio Grande do Norte</c:v>
                </c:pt>
                <c:pt idx="7">
                  <c:v>Piauí</c:v>
                </c:pt>
                <c:pt idx="8">
                  <c:v>Paraíba</c:v>
                </c:pt>
                <c:pt idx="9">
                  <c:v>Roraima</c:v>
                </c:pt>
                <c:pt idx="10">
                  <c:v>Tocantins</c:v>
                </c:pt>
                <c:pt idx="11">
                  <c:v>Pernambuco</c:v>
                </c:pt>
                <c:pt idx="12">
                  <c:v>Amazonas</c:v>
                </c:pt>
                <c:pt idx="13">
                  <c:v>Rondônia</c:v>
                </c:pt>
                <c:pt idx="14">
                  <c:v>Mato Grosso</c:v>
                </c:pt>
                <c:pt idx="15">
                  <c:v>Acre</c:v>
                </c:pt>
                <c:pt idx="16">
                  <c:v>MÉDIA BRASIL</c:v>
                </c:pt>
                <c:pt idx="17">
                  <c:v>Mato Grosso do Sul</c:v>
                </c:pt>
                <c:pt idx="18">
                  <c:v>Rio de Janeiro</c:v>
                </c:pt>
                <c:pt idx="19">
                  <c:v>Rio Grande do Sul</c:v>
                </c:pt>
                <c:pt idx="20">
                  <c:v>Ceará</c:v>
                </c:pt>
                <c:pt idx="21">
                  <c:v>Goiás</c:v>
                </c:pt>
                <c:pt idx="22">
                  <c:v>Espírito Santo</c:v>
                </c:pt>
                <c:pt idx="23">
                  <c:v>Distrito Federal</c:v>
                </c:pt>
                <c:pt idx="24">
                  <c:v>Minas Gerais</c:v>
                </c:pt>
                <c:pt idx="25">
                  <c:v>Paraná</c:v>
                </c:pt>
                <c:pt idx="26">
                  <c:v>São Paulo</c:v>
                </c:pt>
                <c:pt idx="27">
                  <c:v>Santa Catarina</c:v>
                </c:pt>
              </c:strCache>
            </c:strRef>
          </c:cat>
          <c:val>
            <c:numRef>
              <c:f>'5º ano'!$H$3:$H$30</c:f>
              <c:numCache>
                <c:formatCode>0</c:formatCode>
                <c:ptCount val="28"/>
                <c:pt idx="0">
                  <c:v>178.41</c:v>
                </c:pt>
                <c:pt idx="1">
                  <c:v>181.74</c:v>
                </c:pt>
                <c:pt idx="2">
                  <c:v>183.04</c:v>
                </c:pt>
                <c:pt idx="3">
                  <c:v>184.72</c:v>
                </c:pt>
                <c:pt idx="4">
                  <c:v>187.75</c:v>
                </c:pt>
                <c:pt idx="5">
                  <c:v>189.08</c:v>
                </c:pt>
                <c:pt idx="6">
                  <c:v>189.74</c:v>
                </c:pt>
                <c:pt idx="7">
                  <c:v>190.04</c:v>
                </c:pt>
                <c:pt idx="8">
                  <c:v>192.76</c:v>
                </c:pt>
                <c:pt idx="9">
                  <c:v>193.2</c:v>
                </c:pt>
                <c:pt idx="10">
                  <c:v>195.15</c:v>
                </c:pt>
                <c:pt idx="11">
                  <c:v>195.36</c:v>
                </c:pt>
                <c:pt idx="12">
                  <c:v>197.08</c:v>
                </c:pt>
                <c:pt idx="13">
                  <c:v>203.18</c:v>
                </c:pt>
                <c:pt idx="14">
                  <c:v>205.52</c:v>
                </c:pt>
                <c:pt idx="15">
                  <c:v>205.8</c:v>
                </c:pt>
                <c:pt idx="16">
                  <c:v>208</c:v>
                </c:pt>
                <c:pt idx="17">
                  <c:v>210.53</c:v>
                </c:pt>
                <c:pt idx="18">
                  <c:v>211.68</c:v>
                </c:pt>
                <c:pt idx="19">
                  <c:v>212.61</c:v>
                </c:pt>
                <c:pt idx="20">
                  <c:v>212.64</c:v>
                </c:pt>
                <c:pt idx="21">
                  <c:v>212.69</c:v>
                </c:pt>
                <c:pt idx="22">
                  <c:v>213.65</c:v>
                </c:pt>
                <c:pt idx="23">
                  <c:v>219.87</c:v>
                </c:pt>
                <c:pt idx="24">
                  <c:v>220.74</c:v>
                </c:pt>
                <c:pt idx="25">
                  <c:v>221.1</c:v>
                </c:pt>
                <c:pt idx="26">
                  <c:v>222.44</c:v>
                </c:pt>
                <c:pt idx="27">
                  <c:v>223.09</c:v>
                </c:pt>
              </c:numCache>
            </c:numRef>
          </c:val>
          <c:extLst>
            <c:ext xmlns:c16="http://schemas.microsoft.com/office/drawing/2014/chart" uri="{C3380CC4-5D6E-409C-BE32-E72D297353CC}">
              <c16:uniqueId val="{00000005-3E23-4A3E-9CA7-45BE66EFC9DC}"/>
            </c:ext>
          </c:extLst>
        </c:ser>
        <c:dLbls>
          <c:showLegendKey val="0"/>
          <c:showVal val="0"/>
          <c:showCatName val="0"/>
          <c:showSerName val="0"/>
          <c:showPercent val="0"/>
          <c:showBubbleSize val="0"/>
        </c:dLbls>
        <c:gapWidth val="78"/>
        <c:overlap val="14"/>
        <c:axId val="100759040"/>
        <c:axId val="100760576"/>
      </c:barChart>
      <c:catAx>
        <c:axId val="100759040"/>
        <c:scaling>
          <c:orientation val="maxMin"/>
        </c:scaling>
        <c:delete val="0"/>
        <c:axPos val="l"/>
        <c:numFmt formatCode="General" sourceLinked="0"/>
        <c:majorTickMark val="out"/>
        <c:minorTickMark val="none"/>
        <c:tickLblPos val="nextTo"/>
        <c:txPr>
          <a:bodyPr rot="0" vert="horz"/>
          <a:lstStyle/>
          <a:p>
            <a:pPr>
              <a:defRPr/>
            </a:pPr>
            <a:endParaRPr lang="pt-BR"/>
          </a:p>
        </c:txPr>
        <c:crossAx val="100760576"/>
        <c:crosses val="autoZero"/>
        <c:auto val="1"/>
        <c:lblAlgn val="ctr"/>
        <c:lblOffset val="100"/>
        <c:noMultiLvlLbl val="0"/>
      </c:catAx>
      <c:valAx>
        <c:axId val="100760576"/>
        <c:scaling>
          <c:orientation val="minMax"/>
          <c:min val="150"/>
        </c:scaling>
        <c:delete val="0"/>
        <c:axPos val="b"/>
        <c:numFmt formatCode="0" sourceLinked="1"/>
        <c:majorTickMark val="out"/>
        <c:minorTickMark val="none"/>
        <c:tickLblPos val="nextTo"/>
        <c:crossAx val="100759040"/>
        <c:crosses val="max"/>
        <c:crossBetween val="between"/>
      </c:valAx>
    </c:plotArea>
    <c:legend>
      <c:legendPos val="b"/>
      <c:layout>
        <c:manualLayout>
          <c:xMode val="edge"/>
          <c:yMode val="edge"/>
          <c:x val="0.73415255812570168"/>
          <c:y val="0.14356149667338097"/>
          <c:w val="0.12848415902686386"/>
          <c:h val="7.7523774644448512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61497626074697"/>
          <c:y val="4.8985840030616151E-2"/>
          <c:w val="0.7941775252765706"/>
          <c:h val="0.90556601355063171"/>
        </c:manualLayout>
      </c:layout>
      <c:barChart>
        <c:barDir val="bar"/>
        <c:grouping val="clustered"/>
        <c:varyColors val="0"/>
        <c:ser>
          <c:idx val="4"/>
          <c:order val="0"/>
          <c:tx>
            <c:strRef>
              <c:f>'5º ano'!$Q$2</c:f>
              <c:strCache>
                <c:ptCount val="1"/>
                <c:pt idx="0">
                  <c:v>MT 2013</c:v>
                </c:pt>
              </c:strCache>
            </c:strRef>
          </c:tx>
          <c:spPr>
            <a:solidFill>
              <a:schemeClr val="accent1">
                <a:lumMod val="40000"/>
                <a:lumOff val="60000"/>
              </a:schemeClr>
            </a:solidFill>
          </c:spPr>
          <c:invertIfNegative val="0"/>
          <c:dPt>
            <c:idx val="16"/>
            <c:invertIfNegative val="0"/>
            <c:bubble3D val="0"/>
            <c:spPr>
              <a:solidFill>
                <a:schemeClr val="accent1">
                  <a:lumMod val="40000"/>
                  <a:lumOff val="60000"/>
                </a:schemeClr>
              </a:solidFill>
              <a:ln>
                <a:solidFill>
                  <a:schemeClr val="tx1"/>
                </a:solidFill>
              </a:ln>
            </c:spPr>
            <c:extLst>
              <c:ext xmlns:c16="http://schemas.microsoft.com/office/drawing/2014/chart" uri="{C3380CC4-5D6E-409C-BE32-E72D297353CC}">
                <c16:uniqueId val="{00000001-18C1-4E50-A2F6-FD7C12B492ED}"/>
              </c:ext>
            </c:extLst>
          </c:dPt>
          <c:dLbls>
            <c:spPr>
              <a:noFill/>
              <a:ln>
                <a:noFill/>
              </a:ln>
              <a:effectLst/>
            </c:spPr>
            <c:txPr>
              <a:bodyPr/>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'5º ano'!$L$3:$L$30</c:f>
              <c:strCache>
                <c:ptCount val="28"/>
                <c:pt idx="0">
                  <c:v>Maranhão</c:v>
                </c:pt>
                <c:pt idx="1">
                  <c:v>Amapá</c:v>
                </c:pt>
                <c:pt idx="2">
                  <c:v>Pará</c:v>
                </c:pt>
                <c:pt idx="3">
                  <c:v>Alagoas</c:v>
                </c:pt>
                <c:pt idx="4">
                  <c:v>Rio Grande do Norte</c:v>
                </c:pt>
                <c:pt idx="5">
                  <c:v>Bahia</c:v>
                </c:pt>
                <c:pt idx="6">
                  <c:v>Sergipe</c:v>
                </c:pt>
                <c:pt idx="7">
                  <c:v>Piauí</c:v>
                </c:pt>
                <c:pt idx="8">
                  <c:v>Paraíba</c:v>
                </c:pt>
                <c:pt idx="9">
                  <c:v>Tocantins</c:v>
                </c:pt>
                <c:pt idx="10">
                  <c:v>Pernambuco</c:v>
                </c:pt>
                <c:pt idx="11">
                  <c:v>Amazonas</c:v>
                </c:pt>
                <c:pt idx="12">
                  <c:v>Roraima</c:v>
                </c:pt>
                <c:pt idx="13">
                  <c:v>Rondônia</c:v>
                </c:pt>
                <c:pt idx="14">
                  <c:v>Mato Grosso</c:v>
                </c:pt>
                <c:pt idx="15">
                  <c:v>Acre</c:v>
                </c:pt>
                <c:pt idx="16">
                  <c:v>MÉDIA BRASIL</c:v>
                </c:pt>
                <c:pt idx="17">
                  <c:v>Mato Grosso do Sul</c:v>
                </c:pt>
                <c:pt idx="18">
                  <c:v>Ceará</c:v>
                </c:pt>
                <c:pt idx="19">
                  <c:v>Rio de Janeiro</c:v>
                </c:pt>
                <c:pt idx="20">
                  <c:v>Goiás</c:v>
                </c:pt>
                <c:pt idx="21">
                  <c:v>Rio Grande do Sul</c:v>
                </c:pt>
                <c:pt idx="22">
                  <c:v>Espírito Santo</c:v>
                </c:pt>
                <c:pt idx="23">
                  <c:v>Distrito Federal</c:v>
                </c:pt>
                <c:pt idx="24">
                  <c:v>Minas Gerais</c:v>
                </c:pt>
                <c:pt idx="25">
                  <c:v>Santa Catarina</c:v>
                </c:pt>
                <c:pt idx="26">
                  <c:v>Paraná</c:v>
                </c:pt>
                <c:pt idx="27">
                  <c:v>São Paulo</c:v>
                </c:pt>
              </c:strCache>
            </c:strRef>
          </c:cat>
          <c:val>
            <c:numRef>
              <c:f>'5º ano'!$Q$3:$Q$30</c:f>
              <c:numCache>
                <c:formatCode>0</c:formatCode>
                <c:ptCount val="28"/>
                <c:pt idx="0">
                  <c:v>170.53</c:v>
                </c:pt>
                <c:pt idx="1">
                  <c:v>179.21</c:v>
                </c:pt>
                <c:pt idx="2">
                  <c:v>177.11</c:v>
                </c:pt>
                <c:pt idx="3">
                  <c:v>182.36</c:v>
                </c:pt>
                <c:pt idx="4">
                  <c:v>189.82</c:v>
                </c:pt>
                <c:pt idx="5">
                  <c:v>188.28</c:v>
                </c:pt>
                <c:pt idx="6">
                  <c:v>191.06</c:v>
                </c:pt>
                <c:pt idx="7">
                  <c:v>189.2</c:v>
                </c:pt>
                <c:pt idx="8">
                  <c:v>193.99</c:v>
                </c:pt>
                <c:pt idx="9">
                  <c:v>202.42</c:v>
                </c:pt>
                <c:pt idx="10">
                  <c:v>197.5</c:v>
                </c:pt>
                <c:pt idx="11">
                  <c:v>197.38</c:v>
                </c:pt>
                <c:pt idx="12">
                  <c:v>198.27</c:v>
                </c:pt>
                <c:pt idx="13">
                  <c:v>210.02</c:v>
                </c:pt>
                <c:pt idx="14">
                  <c:v>205.93</c:v>
                </c:pt>
                <c:pt idx="15">
                  <c:v>208.14</c:v>
                </c:pt>
                <c:pt idx="16">
                  <c:v>211</c:v>
                </c:pt>
                <c:pt idx="17">
                  <c:v>215.02</c:v>
                </c:pt>
                <c:pt idx="18">
                  <c:v>205.34</c:v>
                </c:pt>
                <c:pt idx="19">
                  <c:v>217.34</c:v>
                </c:pt>
                <c:pt idx="20">
                  <c:v>221.01</c:v>
                </c:pt>
                <c:pt idx="21">
                  <c:v>221.52</c:v>
                </c:pt>
                <c:pt idx="22">
                  <c:v>218.16</c:v>
                </c:pt>
                <c:pt idx="23">
                  <c:v>228.99</c:v>
                </c:pt>
                <c:pt idx="24">
                  <c:v>230.26</c:v>
                </c:pt>
                <c:pt idx="25">
                  <c:v>230.07</c:v>
                </c:pt>
                <c:pt idx="26">
                  <c:v>231.6</c:v>
                </c:pt>
                <c:pt idx="27">
                  <c:v>230.63</c:v>
                </c:pt>
              </c:numCache>
            </c:numRef>
          </c:val>
          <c:extLst>
            <c:ext xmlns:c16="http://schemas.microsoft.com/office/drawing/2014/chart" uri="{C3380CC4-5D6E-409C-BE32-E72D297353CC}">
              <c16:uniqueId val="{00000002-18C1-4E50-A2F6-FD7C12B492ED}"/>
            </c:ext>
          </c:extLst>
        </c:ser>
        <c:ser>
          <c:idx val="5"/>
          <c:order val="1"/>
          <c:tx>
            <c:strRef>
              <c:f>'5º ano'!$R$2</c:f>
              <c:strCache>
                <c:ptCount val="1"/>
                <c:pt idx="0">
                  <c:v>MT 2015</c:v>
                </c:pt>
              </c:strCache>
            </c:strRef>
          </c:tx>
          <c:spPr>
            <a:solidFill>
              <a:srgbClr val="00B0F0"/>
            </a:solidFill>
          </c:spPr>
          <c:invertIfNegative val="0"/>
          <c:dPt>
            <c:idx val="0"/>
            <c:invertIfNegative val="0"/>
            <c:bubble3D val="0"/>
            <c:extLst>
              <c:ext xmlns:c16="http://schemas.microsoft.com/office/drawing/2014/chart" uri="{C3380CC4-5D6E-409C-BE32-E72D297353CC}">
                <c16:uniqueId val="{00000003-18C1-4E50-A2F6-FD7C12B492ED}"/>
              </c:ext>
            </c:extLst>
          </c:dPt>
          <c:dPt>
            <c:idx val="16"/>
            <c:invertIfNegative val="0"/>
            <c:bubble3D val="0"/>
            <c:spPr>
              <a:solidFill>
                <a:srgbClr val="00B0F0"/>
              </a:solidFill>
              <a:ln>
                <a:solidFill>
                  <a:schemeClr val="tx1"/>
                </a:solidFill>
              </a:ln>
            </c:spPr>
            <c:extLst>
              <c:ext xmlns:c16="http://schemas.microsoft.com/office/drawing/2014/chart" uri="{C3380CC4-5D6E-409C-BE32-E72D297353CC}">
                <c16:uniqueId val="{00000005-18C1-4E50-A2F6-FD7C12B492ED}"/>
              </c:ext>
            </c:extLst>
          </c:dPt>
          <c:dLbls>
            <c:spPr>
              <a:noFill/>
              <a:ln>
                <a:noFill/>
              </a:ln>
              <a:effectLst/>
            </c:spPr>
            <c:txPr>
              <a:bodyPr/>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'5º ano'!$L$3:$L$30</c:f>
              <c:strCache>
                <c:ptCount val="28"/>
                <c:pt idx="0">
                  <c:v>Maranhão</c:v>
                </c:pt>
                <c:pt idx="1">
                  <c:v>Amapá</c:v>
                </c:pt>
                <c:pt idx="2">
                  <c:v>Pará</c:v>
                </c:pt>
                <c:pt idx="3">
                  <c:v>Alagoas</c:v>
                </c:pt>
                <c:pt idx="4">
                  <c:v>Rio Grande do Norte</c:v>
                </c:pt>
                <c:pt idx="5">
                  <c:v>Bahia</c:v>
                </c:pt>
                <c:pt idx="6">
                  <c:v>Sergipe</c:v>
                </c:pt>
                <c:pt idx="7">
                  <c:v>Piauí</c:v>
                </c:pt>
                <c:pt idx="8">
                  <c:v>Paraíba</c:v>
                </c:pt>
                <c:pt idx="9">
                  <c:v>Tocantins</c:v>
                </c:pt>
                <c:pt idx="10">
                  <c:v>Pernambuco</c:v>
                </c:pt>
                <c:pt idx="11">
                  <c:v>Amazonas</c:v>
                </c:pt>
                <c:pt idx="12">
                  <c:v>Roraima</c:v>
                </c:pt>
                <c:pt idx="13">
                  <c:v>Rondônia</c:v>
                </c:pt>
                <c:pt idx="14">
                  <c:v>Mato Grosso</c:v>
                </c:pt>
                <c:pt idx="15">
                  <c:v>Acre</c:v>
                </c:pt>
                <c:pt idx="16">
                  <c:v>MÉDIA BRASIL</c:v>
                </c:pt>
                <c:pt idx="17">
                  <c:v>Mato Grosso do Sul</c:v>
                </c:pt>
                <c:pt idx="18">
                  <c:v>Ceará</c:v>
                </c:pt>
                <c:pt idx="19">
                  <c:v>Rio de Janeiro</c:v>
                </c:pt>
                <c:pt idx="20">
                  <c:v>Goiás</c:v>
                </c:pt>
                <c:pt idx="21">
                  <c:v>Rio Grande do Sul</c:v>
                </c:pt>
                <c:pt idx="22">
                  <c:v>Espírito Santo</c:v>
                </c:pt>
                <c:pt idx="23">
                  <c:v>Distrito Federal</c:v>
                </c:pt>
                <c:pt idx="24">
                  <c:v>Minas Gerais</c:v>
                </c:pt>
                <c:pt idx="25">
                  <c:v>Santa Catarina</c:v>
                </c:pt>
                <c:pt idx="26">
                  <c:v>Paraná</c:v>
                </c:pt>
                <c:pt idx="27">
                  <c:v>São Paulo</c:v>
                </c:pt>
              </c:strCache>
            </c:strRef>
          </c:cat>
          <c:val>
            <c:numRef>
              <c:f>'5º ano'!$R$3:$R$30</c:f>
              <c:numCache>
                <c:formatCode>0</c:formatCode>
                <c:ptCount val="28"/>
                <c:pt idx="0">
                  <c:v>188.59</c:v>
                </c:pt>
                <c:pt idx="1">
                  <c:v>191.89</c:v>
                </c:pt>
                <c:pt idx="2">
                  <c:v>193.98</c:v>
                </c:pt>
                <c:pt idx="3">
                  <c:v>198.39</c:v>
                </c:pt>
                <c:pt idx="4">
                  <c:v>199.85</c:v>
                </c:pt>
                <c:pt idx="5">
                  <c:v>200.62</c:v>
                </c:pt>
                <c:pt idx="6">
                  <c:v>201.01</c:v>
                </c:pt>
                <c:pt idx="7">
                  <c:v>202.46</c:v>
                </c:pt>
                <c:pt idx="8">
                  <c:v>203.73</c:v>
                </c:pt>
                <c:pt idx="9">
                  <c:v>205.38</c:v>
                </c:pt>
                <c:pt idx="10">
                  <c:v>207.08</c:v>
                </c:pt>
                <c:pt idx="11">
                  <c:v>207.61</c:v>
                </c:pt>
                <c:pt idx="12">
                  <c:v>208.17</c:v>
                </c:pt>
                <c:pt idx="13">
                  <c:v>214.8</c:v>
                </c:pt>
                <c:pt idx="14">
                  <c:v>215.93</c:v>
                </c:pt>
                <c:pt idx="15">
                  <c:v>217.55</c:v>
                </c:pt>
                <c:pt idx="16">
                  <c:v>219</c:v>
                </c:pt>
                <c:pt idx="17">
                  <c:v>220.48</c:v>
                </c:pt>
                <c:pt idx="18">
                  <c:v>220.87</c:v>
                </c:pt>
                <c:pt idx="19">
                  <c:v>221.02</c:v>
                </c:pt>
                <c:pt idx="20">
                  <c:v>221.14</c:v>
                </c:pt>
                <c:pt idx="21">
                  <c:v>223.78</c:v>
                </c:pt>
                <c:pt idx="22">
                  <c:v>224.8</c:v>
                </c:pt>
                <c:pt idx="23">
                  <c:v>228.68</c:v>
                </c:pt>
                <c:pt idx="24">
                  <c:v>232.37</c:v>
                </c:pt>
                <c:pt idx="25">
                  <c:v>235.89</c:v>
                </c:pt>
                <c:pt idx="26">
                  <c:v>236.12</c:v>
                </c:pt>
                <c:pt idx="27">
                  <c:v>236.83</c:v>
                </c:pt>
              </c:numCache>
            </c:numRef>
          </c:val>
          <c:extLst>
            <c:ext xmlns:c16="http://schemas.microsoft.com/office/drawing/2014/chart" uri="{C3380CC4-5D6E-409C-BE32-E72D297353CC}">
              <c16:uniqueId val="{00000006-18C1-4E50-A2F6-FD7C12B492ED}"/>
            </c:ext>
          </c:extLst>
        </c:ser>
        <c:dLbls>
          <c:showLegendKey val="0"/>
          <c:showVal val="0"/>
          <c:showCatName val="0"/>
          <c:showSerName val="0"/>
          <c:showPercent val="0"/>
          <c:showBubbleSize val="0"/>
        </c:dLbls>
        <c:gapWidth val="78"/>
        <c:overlap val="14"/>
        <c:axId val="101141504"/>
        <c:axId val="101151488"/>
      </c:barChart>
      <c:catAx>
        <c:axId val="101141504"/>
        <c:scaling>
          <c:orientation val="maxMin"/>
        </c:scaling>
        <c:delete val="0"/>
        <c:axPos val="l"/>
        <c:numFmt formatCode="General" sourceLinked="0"/>
        <c:majorTickMark val="out"/>
        <c:minorTickMark val="none"/>
        <c:tickLblPos val="nextTo"/>
        <c:txPr>
          <a:bodyPr rot="0" vert="horz"/>
          <a:lstStyle/>
          <a:p>
            <a:pPr>
              <a:defRPr/>
            </a:pPr>
            <a:endParaRPr lang="pt-BR"/>
          </a:p>
        </c:txPr>
        <c:crossAx val="101151488"/>
        <c:crosses val="autoZero"/>
        <c:auto val="1"/>
        <c:lblAlgn val="ctr"/>
        <c:lblOffset val="100"/>
        <c:noMultiLvlLbl val="0"/>
      </c:catAx>
      <c:valAx>
        <c:axId val="101151488"/>
        <c:scaling>
          <c:orientation val="minMax"/>
          <c:max val="240"/>
          <c:min val="140"/>
        </c:scaling>
        <c:delete val="0"/>
        <c:axPos val="b"/>
        <c:numFmt formatCode="0" sourceLinked="1"/>
        <c:majorTickMark val="out"/>
        <c:minorTickMark val="none"/>
        <c:tickLblPos val="nextTo"/>
        <c:crossAx val="101141504"/>
        <c:crosses val="max"/>
        <c:crossBetween val="between"/>
      </c:valAx>
    </c:plotArea>
    <c:legend>
      <c:legendPos val="b"/>
      <c:layout>
        <c:manualLayout>
          <c:xMode val="edge"/>
          <c:yMode val="edge"/>
          <c:x val="0.81347267144014934"/>
          <c:y val="0.1336390160532259"/>
          <c:w val="0.14156781393827189"/>
          <c:h val="7.1322224256851613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3120058432454"/>
          <c:y val="4.8985840030616151E-2"/>
          <c:w val="0.83751139592785506"/>
          <c:h val="0.89316291277543791"/>
        </c:manualLayout>
      </c:layout>
      <c:barChart>
        <c:barDir val="bar"/>
        <c:grouping val="clustered"/>
        <c:varyColors val="0"/>
        <c:ser>
          <c:idx val="4"/>
          <c:order val="0"/>
          <c:tx>
            <c:strRef>
              <c:f>'9º ano'!$G$2</c:f>
              <c:strCache>
                <c:ptCount val="1"/>
                <c:pt idx="0">
                  <c:v>LP 2013</c:v>
                </c:pt>
              </c:strCache>
            </c:strRef>
          </c:tx>
          <c:spPr>
            <a:solidFill>
              <a:schemeClr val="accent3"/>
            </a:solidFill>
          </c:spPr>
          <c:invertIfNegative val="0"/>
          <c:dPt>
            <c:idx val="15"/>
            <c:invertIfNegative val="0"/>
            <c:bubble3D val="0"/>
            <c:spPr>
              <a:solidFill>
                <a:schemeClr val="accent3"/>
              </a:solidFill>
              <a:ln>
                <a:solidFill>
                  <a:schemeClr val="tx1"/>
                </a:solidFill>
              </a:ln>
            </c:spPr>
            <c:extLst>
              <c:ext xmlns:c16="http://schemas.microsoft.com/office/drawing/2014/chart" uri="{C3380CC4-5D6E-409C-BE32-E72D297353CC}">
                <c16:uniqueId val="{00000001-2449-48C8-8EE6-6B6ED69DFBE3}"/>
              </c:ext>
            </c:extLst>
          </c:dPt>
          <c:dLbls>
            <c:dLbl>
              <c:idx val="2"/>
              <c:layout>
                <c:manualLayout>
                  <c:x val="-5.138810198300283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49-48C8-8EE6-6B6ED69DFBE3}"/>
                </c:ext>
              </c:extLst>
            </c:dLbl>
            <c:dLbl>
              <c:idx val="16"/>
              <c:layout>
                <c:manualLayout>
                  <c:x val="-5.138810198300283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49-48C8-8EE6-6B6ED69DFBE3}"/>
                </c:ext>
              </c:extLst>
            </c:dLbl>
            <c:dLbl>
              <c:idx val="19"/>
              <c:layout>
                <c:manualLayout>
                  <c:x val="-5.138810198300283E-2"/>
                  <c:y val="1.24040773973020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49-48C8-8EE6-6B6ED69DFBE3}"/>
                </c:ext>
              </c:extLst>
            </c:dLbl>
            <c:spPr>
              <a:noFill/>
              <a:ln>
                <a:noFill/>
              </a:ln>
              <a:effectLst/>
            </c:spPr>
            <c:txPr>
              <a:bodyPr/>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'9º ano'!$B$3:$B$30</c:f>
              <c:strCache>
                <c:ptCount val="28"/>
                <c:pt idx="0">
                  <c:v>Maranhão</c:v>
                </c:pt>
                <c:pt idx="1">
                  <c:v>Amapá</c:v>
                </c:pt>
                <c:pt idx="2">
                  <c:v>Roraima</c:v>
                </c:pt>
                <c:pt idx="3">
                  <c:v>Alagoas</c:v>
                </c:pt>
                <c:pt idx="4">
                  <c:v>Pará</c:v>
                </c:pt>
                <c:pt idx="5">
                  <c:v>Bahia</c:v>
                </c:pt>
                <c:pt idx="6">
                  <c:v>Paraíba</c:v>
                </c:pt>
                <c:pt idx="7">
                  <c:v>Mato Grosso</c:v>
                </c:pt>
                <c:pt idx="8">
                  <c:v>Sergipe</c:v>
                </c:pt>
                <c:pt idx="9">
                  <c:v>Tocantins</c:v>
                </c:pt>
                <c:pt idx="10">
                  <c:v>Piauí</c:v>
                </c:pt>
                <c:pt idx="11">
                  <c:v>Rio Grande do Norte</c:v>
                </c:pt>
                <c:pt idx="12">
                  <c:v>Pernambuco</c:v>
                </c:pt>
                <c:pt idx="13">
                  <c:v>Acre</c:v>
                </c:pt>
                <c:pt idx="14">
                  <c:v>Amazonas</c:v>
                </c:pt>
                <c:pt idx="15">
                  <c:v>MÉDIA BRASIL</c:v>
                </c:pt>
                <c:pt idx="16">
                  <c:v>Rondônia</c:v>
                </c:pt>
                <c:pt idx="17">
                  <c:v>Rio de Janeiro</c:v>
                </c:pt>
                <c:pt idx="18">
                  <c:v>Paraná</c:v>
                </c:pt>
                <c:pt idx="19">
                  <c:v>Ceará</c:v>
                </c:pt>
                <c:pt idx="20">
                  <c:v>Espírito Santo</c:v>
                </c:pt>
                <c:pt idx="21">
                  <c:v>Rio Grande do Sul</c:v>
                </c:pt>
                <c:pt idx="22">
                  <c:v>São Paulo</c:v>
                </c:pt>
                <c:pt idx="23">
                  <c:v>Minas Gerais</c:v>
                </c:pt>
                <c:pt idx="24">
                  <c:v>Distrito Federal</c:v>
                </c:pt>
                <c:pt idx="25">
                  <c:v>Goiás</c:v>
                </c:pt>
                <c:pt idx="26">
                  <c:v>Mato Grosso do Sul</c:v>
                </c:pt>
                <c:pt idx="27">
                  <c:v>Santa Catarina</c:v>
                </c:pt>
              </c:strCache>
            </c:strRef>
          </c:cat>
          <c:val>
            <c:numRef>
              <c:f>'9º ano'!$G$3:$G$30</c:f>
              <c:numCache>
                <c:formatCode>0</c:formatCode>
                <c:ptCount val="28"/>
                <c:pt idx="0">
                  <c:v>221.62</c:v>
                </c:pt>
                <c:pt idx="1">
                  <c:v>228.47</c:v>
                </c:pt>
                <c:pt idx="2">
                  <c:v>227.81</c:v>
                </c:pt>
                <c:pt idx="3">
                  <c:v>223.3</c:v>
                </c:pt>
                <c:pt idx="4">
                  <c:v>231.11</c:v>
                </c:pt>
                <c:pt idx="5">
                  <c:v>229.25</c:v>
                </c:pt>
                <c:pt idx="6">
                  <c:v>231.56</c:v>
                </c:pt>
                <c:pt idx="7">
                  <c:v>235.27</c:v>
                </c:pt>
                <c:pt idx="8">
                  <c:v>233.63</c:v>
                </c:pt>
                <c:pt idx="9">
                  <c:v>236.48</c:v>
                </c:pt>
                <c:pt idx="10">
                  <c:v>237.54</c:v>
                </c:pt>
                <c:pt idx="11">
                  <c:v>237.94</c:v>
                </c:pt>
                <c:pt idx="12">
                  <c:v>234.43</c:v>
                </c:pt>
                <c:pt idx="13">
                  <c:v>242.52</c:v>
                </c:pt>
                <c:pt idx="14">
                  <c:v>237.52</c:v>
                </c:pt>
                <c:pt idx="15">
                  <c:v>245.81</c:v>
                </c:pt>
                <c:pt idx="16">
                  <c:v>241.11</c:v>
                </c:pt>
                <c:pt idx="17">
                  <c:v>248.87</c:v>
                </c:pt>
                <c:pt idx="18">
                  <c:v>248.18</c:v>
                </c:pt>
                <c:pt idx="19">
                  <c:v>245.37</c:v>
                </c:pt>
                <c:pt idx="20">
                  <c:v>249.45</c:v>
                </c:pt>
                <c:pt idx="21">
                  <c:v>252.94</c:v>
                </c:pt>
                <c:pt idx="22">
                  <c:v>248.46</c:v>
                </c:pt>
                <c:pt idx="23">
                  <c:v>255.81</c:v>
                </c:pt>
                <c:pt idx="24">
                  <c:v>253.45</c:v>
                </c:pt>
                <c:pt idx="25">
                  <c:v>252.55</c:v>
                </c:pt>
                <c:pt idx="26">
                  <c:v>251.63</c:v>
                </c:pt>
                <c:pt idx="27">
                  <c:v>248.04</c:v>
                </c:pt>
              </c:numCache>
            </c:numRef>
          </c:val>
          <c:extLst>
            <c:ext xmlns:c16="http://schemas.microsoft.com/office/drawing/2014/chart" uri="{C3380CC4-5D6E-409C-BE32-E72D297353CC}">
              <c16:uniqueId val="{00000005-2449-48C8-8EE6-6B6ED69DFBE3}"/>
            </c:ext>
          </c:extLst>
        </c:ser>
        <c:ser>
          <c:idx val="5"/>
          <c:order val="1"/>
          <c:tx>
            <c:strRef>
              <c:f>'9º ano'!$H$2</c:f>
              <c:strCache>
                <c:ptCount val="1"/>
                <c:pt idx="0">
                  <c:v>LP 2015</c:v>
                </c:pt>
              </c:strCache>
            </c:strRef>
          </c:tx>
          <c:spPr>
            <a:solidFill>
              <a:srgbClr val="00B050"/>
            </a:solidFill>
          </c:spPr>
          <c:invertIfNegative val="0"/>
          <c:dPt>
            <c:idx val="15"/>
            <c:invertIfNegative val="0"/>
            <c:bubble3D val="0"/>
            <c:spPr>
              <a:solidFill>
                <a:srgbClr val="00B050"/>
              </a:solidFill>
              <a:ln>
                <a:solidFill>
                  <a:schemeClr val="tx1"/>
                </a:solidFill>
              </a:ln>
            </c:spPr>
            <c:extLst>
              <c:ext xmlns:c16="http://schemas.microsoft.com/office/drawing/2014/chart" uri="{C3380CC4-5D6E-409C-BE32-E72D297353CC}">
                <c16:uniqueId val="{00000007-2449-48C8-8EE6-6B6ED69DFBE3}"/>
              </c:ext>
            </c:extLst>
          </c:dPt>
          <c:dLbls>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'9º ano'!$B$3:$B$30</c:f>
              <c:strCache>
                <c:ptCount val="28"/>
                <c:pt idx="0">
                  <c:v>Maranhão</c:v>
                </c:pt>
                <c:pt idx="1">
                  <c:v>Amapá</c:v>
                </c:pt>
                <c:pt idx="2">
                  <c:v>Roraima</c:v>
                </c:pt>
                <c:pt idx="3">
                  <c:v>Alagoas</c:v>
                </c:pt>
                <c:pt idx="4">
                  <c:v>Pará</c:v>
                </c:pt>
                <c:pt idx="5">
                  <c:v>Bahia</c:v>
                </c:pt>
                <c:pt idx="6">
                  <c:v>Paraíba</c:v>
                </c:pt>
                <c:pt idx="7">
                  <c:v>Mato Grosso</c:v>
                </c:pt>
                <c:pt idx="8">
                  <c:v>Sergipe</c:v>
                </c:pt>
                <c:pt idx="9">
                  <c:v>Tocantins</c:v>
                </c:pt>
                <c:pt idx="10">
                  <c:v>Piauí</c:v>
                </c:pt>
                <c:pt idx="11">
                  <c:v>Rio Grande do Norte</c:v>
                </c:pt>
                <c:pt idx="12">
                  <c:v>Pernambuco</c:v>
                </c:pt>
                <c:pt idx="13">
                  <c:v>Acre</c:v>
                </c:pt>
                <c:pt idx="14">
                  <c:v>Amazonas</c:v>
                </c:pt>
                <c:pt idx="15">
                  <c:v>MÉDIA BRASIL</c:v>
                </c:pt>
                <c:pt idx="16">
                  <c:v>Rondônia</c:v>
                </c:pt>
                <c:pt idx="17">
                  <c:v>Rio de Janeiro</c:v>
                </c:pt>
                <c:pt idx="18">
                  <c:v>Paraná</c:v>
                </c:pt>
                <c:pt idx="19">
                  <c:v>Ceará</c:v>
                </c:pt>
                <c:pt idx="20">
                  <c:v>Espírito Santo</c:v>
                </c:pt>
                <c:pt idx="21">
                  <c:v>Rio Grande do Sul</c:v>
                </c:pt>
                <c:pt idx="22">
                  <c:v>São Paulo</c:v>
                </c:pt>
                <c:pt idx="23">
                  <c:v>Minas Gerais</c:v>
                </c:pt>
                <c:pt idx="24">
                  <c:v>Distrito Federal</c:v>
                </c:pt>
                <c:pt idx="25">
                  <c:v>Goiás</c:v>
                </c:pt>
                <c:pt idx="26">
                  <c:v>Mato Grosso do Sul</c:v>
                </c:pt>
                <c:pt idx="27">
                  <c:v>Santa Catarina</c:v>
                </c:pt>
              </c:strCache>
            </c:strRef>
          </c:cat>
          <c:val>
            <c:numRef>
              <c:f>'9º ano'!$H$3:$H$30</c:f>
              <c:numCache>
                <c:formatCode>0</c:formatCode>
                <c:ptCount val="28"/>
                <c:pt idx="0">
                  <c:v>230.93</c:v>
                </c:pt>
                <c:pt idx="1">
                  <c:v>231.56</c:v>
                </c:pt>
                <c:pt idx="2">
                  <c:v>234.19</c:v>
                </c:pt>
                <c:pt idx="3">
                  <c:v>235.14</c:v>
                </c:pt>
                <c:pt idx="4">
                  <c:v>236.76</c:v>
                </c:pt>
                <c:pt idx="5">
                  <c:v>238.45</c:v>
                </c:pt>
                <c:pt idx="6">
                  <c:v>240.03</c:v>
                </c:pt>
                <c:pt idx="7">
                  <c:v>242.43</c:v>
                </c:pt>
                <c:pt idx="8">
                  <c:v>242.66</c:v>
                </c:pt>
                <c:pt idx="9">
                  <c:v>242.81</c:v>
                </c:pt>
                <c:pt idx="10">
                  <c:v>243.28</c:v>
                </c:pt>
                <c:pt idx="11">
                  <c:v>244.23</c:v>
                </c:pt>
                <c:pt idx="12">
                  <c:v>244.24</c:v>
                </c:pt>
                <c:pt idx="13">
                  <c:v>246.28</c:v>
                </c:pt>
                <c:pt idx="14">
                  <c:v>247.63</c:v>
                </c:pt>
                <c:pt idx="15">
                  <c:v>251.53</c:v>
                </c:pt>
                <c:pt idx="16">
                  <c:v>252.15</c:v>
                </c:pt>
                <c:pt idx="17">
                  <c:v>254.08</c:v>
                </c:pt>
                <c:pt idx="18">
                  <c:v>254.8</c:v>
                </c:pt>
                <c:pt idx="19">
                  <c:v>255.7</c:v>
                </c:pt>
                <c:pt idx="20">
                  <c:v>256.52999999999997</c:v>
                </c:pt>
                <c:pt idx="21">
                  <c:v>256.64999999999998</c:v>
                </c:pt>
                <c:pt idx="22">
                  <c:v>257.37</c:v>
                </c:pt>
                <c:pt idx="23">
                  <c:v>258.63</c:v>
                </c:pt>
                <c:pt idx="24">
                  <c:v>259.45999999999998</c:v>
                </c:pt>
                <c:pt idx="25">
                  <c:v>260.99</c:v>
                </c:pt>
                <c:pt idx="26">
                  <c:v>262.95999999999998</c:v>
                </c:pt>
                <c:pt idx="27">
                  <c:v>266.60000000000002</c:v>
                </c:pt>
              </c:numCache>
            </c:numRef>
          </c:val>
          <c:extLst>
            <c:ext xmlns:c16="http://schemas.microsoft.com/office/drawing/2014/chart" uri="{C3380CC4-5D6E-409C-BE32-E72D297353CC}">
              <c16:uniqueId val="{00000008-2449-48C8-8EE6-6B6ED69DFBE3}"/>
            </c:ext>
          </c:extLst>
        </c:ser>
        <c:dLbls>
          <c:showLegendKey val="0"/>
          <c:showVal val="0"/>
          <c:showCatName val="0"/>
          <c:showSerName val="0"/>
          <c:showPercent val="0"/>
          <c:showBubbleSize val="0"/>
        </c:dLbls>
        <c:gapWidth val="78"/>
        <c:overlap val="14"/>
        <c:axId val="101196160"/>
        <c:axId val="101197696"/>
      </c:barChart>
      <c:catAx>
        <c:axId val="101196160"/>
        <c:scaling>
          <c:orientation val="maxMin"/>
        </c:scaling>
        <c:delete val="0"/>
        <c:axPos val="l"/>
        <c:numFmt formatCode="General" sourceLinked="0"/>
        <c:majorTickMark val="out"/>
        <c:minorTickMark val="none"/>
        <c:tickLblPos val="nextTo"/>
        <c:txPr>
          <a:bodyPr rot="0" vert="horz"/>
          <a:lstStyle/>
          <a:p>
            <a:pPr>
              <a:defRPr/>
            </a:pPr>
            <a:endParaRPr lang="pt-BR"/>
          </a:p>
        </c:txPr>
        <c:crossAx val="101197696"/>
        <c:crosses val="autoZero"/>
        <c:auto val="1"/>
        <c:lblAlgn val="ctr"/>
        <c:lblOffset val="100"/>
        <c:noMultiLvlLbl val="0"/>
      </c:catAx>
      <c:valAx>
        <c:axId val="101197696"/>
        <c:scaling>
          <c:orientation val="minMax"/>
          <c:max val="270"/>
          <c:min val="200"/>
        </c:scaling>
        <c:delete val="0"/>
        <c:axPos val="b"/>
        <c:numFmt formatCode="0" sourceLinked="1"/>
        <c:majorTickMark val="out"/>
        <c:minorTickMark val="none"/>
        <c:tickLblPos val="nextTo"/>
        <c:crossAx val="101196160"/>
        <c:crosses val="max"/>
        <c:crossBetween val="between"/>
      </c:valAx>
    </c:plotArea>
    <c:legend>
      <c:legendPos val="b"/>
      <c:layout>
        <c:manualLayout>
          <c:xMode val="edge"/>
          <c:yMode val="edge"/>
          <c:x val="0.78703263366866683"/>
          <c:y val="0.14356149667338097"/>
          <c:w val="0.13603845553300173"/>
          <c:h val="8.4965635109564799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84404506123145"/>
          <c:y val="4.8985840030616151E-2"/>
          <c:w val="0.81313610603144471"/>
          <c:h val="0.90556601355063171"/>
        </c:manualLayout>
      </c:layout>
      <c:barChart>
        <c:barDir val="bar"/>
        <c:grouping val="clustered"/>
        <c:varyColors val="0"/>
        <c:ser>
          <c:idx val="4"/>
          <c:order val="0"/>
          <c:tx>
            <c:strRef>
              <c:f>'9º ano'!$Q$2</c:f>
              <c:strCache>
                <c:ptCount val="1"/>
                <c:pt idx="0">
                  <c:v>MT 2013</c:v>
                </c:pt>
              </c:strCache>
            </c:strRef>
          </c:tx>
          <c:spPr>
            <a:solidFill>
              <a:schemeClr val="accent1">
                <a:lumMod val="40000"/>
                <a:lumOff val="60000"/>
              </a:schemeClr>
            </a:solidFill>
          </c:spPr>
          <c:invertIfNegative val="0"/>
          <c:dPt>
            <c:idx val="16"/>
            <c:invertIfNegative val="0"/>
            <c:bubble3D val="0"/>
            <c:spPr>
              <a:solidFill>
                <a:schemeClr val="accent1">
                  <a:lumMod val="40000"/>
                  <a:lumOff val="60000"/>
                </a:schemeClr>
              </a:solidFill>
              <a:ln>
                <a:solidFill>
                  <a:schemeClr val="tx1"/>
                </a:solidFill>
              </a:ln>
            </c:spPr>
            <c:extLst>
              <c:ext xmlns:c16="http://schemas.microsoft.com/office/drawing/2014/chart" uri="{C3380CC4-5D6E-409C-BE32-E72D297353CC}">
                <c16:uniqueId val="{00000001-E42F-4E47-AAF4-68F31A9624DD}"/>
              </c:ext>
            </c:extLst>
          </c:dPt>
          <c:dLbls>
            <c:dLbl>
              <c:idx val="9"/>
              <c:layout>
                <c:manualLayout>
                  <c:x val="-4.7283678441213513E-2"/>
                  <c:y val="1.26472177067022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2F-4E47-AAF4-68F31A9624DD}"/>
                </c:ext>
              </c:extLst>
            </c:dLbl>
            <c:spPr>
              <a:noFill/>
              <a:ln>
                <a:noFill/>
              </a:ln>
              <a:effectLst/>
            </c:spPr>
            <c:txPr>
              <a:bodyPr/>
              <a:lstStyle/>
              <a:p>
                <a:pPr>
                  <a:defRPr sz="900" b="1">
                    <a:solidFill>
                      <a:schemeClr val="tx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'9º ano'!$L$3:$L$30</c:f>
              <c:strCache>
                <c:ptCount val="28"/>
                <c:pt idx="0">
                  <c:v>Maranhão</c:v>
                </c:pt>
                <c:pt idx="1">
                  <c:v>Amapá</c:v>
                </c:pt>
                <c:pt idx="2">
                  <c:v>Pará</c:v>
                </c:pt>
                <c:pt idx="3">
                  <c:v>Roraima</c:v>
                </c:pt>
                <c:pt idx="4">
                  <c:v>Alagoas</c:v>
                </c:pt>
                <c:pt idx="5">
                  <c:v>Bahia</c:v>
                </c:pt>
                <c:pt idx="6">
                  <c:v>Paraíba</c:v>
                </c:pt>
                <c:pt idx="7">
                  <c:v>Amazonas</c:v>
                </c:pt>
                <c:pt idx="8">
                  <c:v>Acre</c:v>
                </c:pt>
                <c:pt idx="9">
                  <c:v>Tocantins</c:v>
                </c:pt>
                <c:pt idx="10">
                  <c:v>Mato Grosso</c:v>
                </c:pt>
                <c:pt idx="11">
                  <c:v>Sergipe</c:v>
                </c:pt>
                <c:pt idx="12">
                  <c:v>Rio Grande do Norte</c:v>
                </c:pt>
                <c:pt idx="13">
                  <c:v>Pernambuco</c:v>
                </c:pt>
                <c:pt idx="14">
                  <c:v>Piauí</c:v>
                </c:pt>
                <c:pt idx="15">
                  <c:v>Rondônia</c:v>
                </c:pt>
                <c:pt idx="16">
                  <c:v>MÉDIA BRASIL</c:v>
                </c:pt>
                <c:pt idx="17">
                  <c:v>Ceará</c:v>
                </c:pt>
                <c:pt idx="18">
                  <c:v>Rio Grande do Sul</c:v>
                </c:pt>
                <c:pt idx="19">
                  <c:v>Rio de Janeiro</c:v>
                </c:pt>
                <c:pt idx="20">
                  <c:v>Paraná</c:v>
                </c:pt>
                <c:pt idx="21">
                  <c:v>São Paulo</c:v>
                </c:pt>
                <c:pt idx="22">
                  <c:v>Goiás</c:v>
                </c:pt>
                <c:pt idx="23">
                  <c:v>Espírito Santo</c:v>
                </c:pt>
                <c:pt idx="24">
                  <c:v>Mato Grosso do Sul</c:v>
                </c:pt>
                <c:pt idx="25">
                  <c:v>Minas Gerais</c:v>
                </c:pt>
                <c:pt idx="26">
                  <c:v>Distrito Federal</c:v>
                </c:pt>
                <c:pt idx="27">
                  <c:v>Santa Catarina</c:v>
                </c:pt>
              </c:strCache>
            </c:strRef>
          </c:cat>
          <c:val>
            <c:numRef>
              <c:f>'9º ano'!$Q$3:$Q$30</c:f>
              <c:numCache>
                <c:formatCode>0</c:formatCode>
                <c:ptCount val="28"/>
                <c:pt idx="0">
                  <c:v>222.6</c:v>
                </c:pt>
                <c:pt idx="1">
                  <c:v>226.44</c:v>
                </c:pt>
                <c:pt idx="2">
                  <c:v>231.58</c:v>
                </c:pt>
                <c:pt idx="3">
                  <c:v>232.07</c:v>
                </c:pt>
                <c:pt idx="4">
                  <c:v>229.23</c:v>
                </c:pt>
                <c:pt idx="5">
                  <c:v>234.08</c:v>
                </c:pt>
                <c:pt idx="6">
                  <c:v>236.39</c:v>
                </c:pt>
                <c:pt idx="7">
                  <c:v>236.08</c:v>
                </c:pt>
                <c:pt idx="8">
                  <c:v>241.47</c:v>
                </c:pt>
                <c:pt idx="9">
                  <c:v>242.69</c:v>
                </c:pt>
                <c:pt idx="10">
                  <c:v>239.59</c:v>
                </c:pt>
                <c:pt idx="11">
                  <c:v>239.84</c:v>
                </c:pt>
                <c:pt idx="12">
                  <c:v>242.5</c:v>
                </c:pt>
                <c:pt idx="13">
                  <c:v>240.6</c:v>
                </c:pt>
                <c:pt idx="14">
                  <c:v>242.97</c:v>
                </c:pt>
                <c:pt idx="15">
                  <c:v>247.27</c:v>
                </c:pt>
                <c:pt idx="16">
                  <c:v>251.54</c:v>
                </c:pt>
                <c:pt idx="17">
                  <c:v>248.41</c:v>
                </c:pt>
                <c:pt idx="18">
                  <c:v>259.13</c:v>
                </c:pt>
                <c:pt idx="19">
                  <c:v>255.91</c:v>
                </c:pt>
                <c:pt idx="20">
                  <c:v>255.96</c:v>
                </c:pt>
                <c:pt idx="21">
                  <c:v>254.9</c:v>
                </c:pt>
                <c:pt idx="22">
                  <c:v>256.89999999999998</c:v>
                </c:pt>
                <c:pt idx="23">
                  <c:v>259.33</c:v>
                </c:pt>
                <c:pt idx="24">
                  <c:v>256.19</c:v>
                </c:pt>
                <c:pt idx="25">
                  <c:v>265.10000000000002</c:v>
                </c:pt>
                <c:pt idx="26">
                  <c:v>261.07</c:v>
                </c:pt>
                <c:pt idx="27">
                  <c:v>255.47</c:v>
                </c:pt>
              </c:numCache>
            </c:numRef>
          </c:val>
          <c:extLst>
            <c:ext xmlns:c16="http://schemas.microsoft.com/office/drawing/2014/chart" uri="{C3380CC4-5D6E-409C-BE32-E72D297353CC}">
              <c16:uniqueId val="{00000003-E42F-4E47-AAF4-68F31A9624DD}"/>
            </c:ext>
          </c:extLst>
        </c:ser>
        <c:ser>
          <c:idx val="5"/>
          <c:order val="1"/>
          <c:tx>
            <c:strRef>
              <c:f>'9º ano'!$R$2</c:f>
              <c:strCache>
                <c:ptCount val="1"/>
                <c:pt idx="0">
                  <c:v>MT 2015</c:v>
                </c:pt>
              </c:strCache>
            </c:strRef>
          </c:tx>
          <c:spPr>
            <a:solidFill>
              <a:srgbClr val="00B0F0"/>
            </a:solidFill>
          </c:spPr>
          <c:invertIfNegative val="0"/>
          <c:dPt>
            <c:idx val="16"/>
            <c:invertIfNegative val="0"/>
            <c:bubble3D val="0"/>
            <c:spPr>
              <a:solidFill>
                <a:srgbClr val="00B0F0"/>
              </a:solidFill>
              <a:ln>
                <a:solidFill>
                  <a:schemeClr val="tx1"/>
                </a:solidFill>
              </a:ln>
            </c:spPr>
            <c:extLst>
              <c:ext xmlns:c16="http://schemas.microsoft.com/office/drawing/2014/chart" uri="{C3380CC4-5D6E-409C-BE32-E72D297353CC}">
                <c16:uniqueId val="{00000005-E42F-4E47-AAF4-68F31A9624DD}"/>
              </c:ext>
            </c:extLst>
          </c:dPt>
          <c:dLbls>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'9º ano'!$L$3:$L$30</c:f>
              <c:strCache>
                <c:ptCount val="28"/>
                <c:pt idx="0">
                  <c:v>Maranhão</c:v>
                </c:pt>
                <c:pt idx="1">
                  <c:v>Amapá</c:v>
                </c:pt>
                <c:pt idx="2">
                  <c:v>Pará</c:v>
                </c:pt>
                <c:pt idx="3">
                  <c:v>Roraima</c:v>
                </c:pt>
                <c:pt idx="4">
                  <c:v>Alagoas</c:v>
                </c:pt>
                <c:pt idx="5">
                  <c:v>Bahia</c:v>
                </c:pt>
                <c:pt idx="6">
                  <c:v>Paraíba</c:v>
                </c:pt>
                <c:pt idx="7">
                  <c:v>Amazonas</c:v>
                </c:pt>
                <c:pt idx="8">
                  <c:v>Acre</c:v>
                </c:pt>
                <c:pt idx="9">
                  <c:v>Tocantins</c:v>
                </c:pt>
                <c:pt idx="10">
                  <c:v>Mato Grosso</c:v>
                </c:pt>
                <c:pt idx="11">
                  <c:v>Sergipe</c:v>
                </c:pt>
                <c:pt idx="12">
                  <c:v>Rio Grande do Norte</c:v>
                </c:pt>
                <c:pt idx="13">
                  <c:v>Pernambuco</c:v>
                </c:pt>
                <c:pt idx="14">
                  <c:v>Piauí</c:v>
                </c:pt>
                <c:pt idx="15">
                  <c:v>Rondônia</c:v>
                </c:pt>
                <c:pt idx="16">
                  <c:v>MÉDIA BRASIL</c:v>
                </c:pt>
                <c:pt idx="17">
                  <c:v>Ceará</c:v>
                </c:pt>
                <c:pt idx="18">
                  <c:v>Rio Grande do Sul</c:v>
                </c:pt>
                <c:pt idx="19">
                  <c:v>Rio de Janeiro</c:v>
                </c:pt>
                <c:pt idx="20">
                  <c:v>Paraná</c:v>
                </c:pt>
                <c:pt idx="21">
                  <c:v>São Paulo</c:v>
                </c:pt>
                <c:pt idx="22">
                  <c:v>Goiás</c:v>
                </c:pt>
                <c:pt idx="23">
                  <c:v>Espírito Santo</c:v>
                </c:pt>
                <c:pt idx="24">
                  <c:v>Mato Grosso do Sul</c:v>
                </c:pt>
                <c:pt idx="25">
                  <c:v>Minas Gerais</c:v>
                </c:pt>
                <c:pt idx="26">
                  <c:v>Distrito Federal</c:v>
                </c:pt>
                <c:pt idx="27">
                  <c:v>Santa Catarina</c:v>
                </c:pt>
              </c:strCache>
            </c:strRef>
          </c:cat>
          <c:val>
            <c:numRef>
              <c:f>'9º ano'!$R$3:$R$30</c:f>
              <c:numCache>
                <c:formatCode>0</c:formatCode>
                <c:ptCount val="28"/>
                <c:pt idx="0">
                  <c:v>232.1</c:v>
                </c:pt>
                <c:pt idx="1">
                  <c:v>233.58</c:v>
                </c:pt>
                <c:pt idx="2">
                  <c:v>236.99</c:v>
                </c:pt>
                <c:pt idx="3">
                  <c:v>237.55</c:v>
                </c:pt>
                <c:pt idx="4">
                  <c:v>239.84</c:v>
                </c:pt>
                <c:pt idx="5">
                  <c:v>242.75</c:v>
                </c:pt>
                <c:pt idx="6">
                  <c:v>244.66</c:v>
                </c:pt>
                <c:pt idx="7">
                  <c:v>245.93</c:v>
                </c:pt>
                <c:pt idx="8">
                  <c:v>245.94</c:v>
                </c:pt>
                <c:pt idx="9">
                  <c:v>247.4</c:v>
                </c:pt>
                <c:pt idx="10">
                  <c:v>247.45</c:v>
                </c:pt>
                <c:pt idx="11">
                  <c:v>247.52</c:v>
                </c:pt>
                <c:pt idx="12">
                  <c:v>247.83</c:v>
                </c:pt>
                <c:pt idx="13">
                  <c:v>248.33</c:v>
                </c:pt>
                <c:pt idx="14">
                  <c:v>248.42</c:v>
                </c:pt>
                <c:pt idx="15">
                  <c:v>255.22</c:v>
                </c:pt>
                <c:pt idx="16">
                  <c:v>255.76</c:v>
                </c:pt>
                <c:pt idx="17">
                  <c:v>256.73</c:v>
                </c:pt>
                <c:pt idx="18">
                  <c:v>259.38</c:v>
                </c:pt>
                <c:pt idx="19">
                  <c:v>260.45</c:v>
                </c:pt>
                <c:pt idx="20">
                  <c:v>260.85000000000002</c:v>
                </c:pt>
                <c:pt idx="21">
                  <c:v>262.29000000000002</c:v>
                </c:pt>
                <c:pt idx="22">
                  <c:v>262.95999999999998</c:v>
                </c:pt>
                <c:pt idx="23">
                  <c:v>263.5</c:v>
                </c:pt>
                <c:pt idx="24">
                  <c:v>264.56</c:v>
                </c:pt>
                <c:pt idx="25">
                  <c:v>264.64</c:v>
                </c:pt>
                <c:pt idx="26">
                  <c:v>264.89999999999998</c:v>
                </c:pt>
                <c:pt idx="27">
                  <c:v>272.69</c:v>
                </c:pt>
              </c:numCache>
            </c:numRef>
          </c:val>
          <c:extLst>
            <c:ext xmlns:c16="http://schemas.microsoft.com/office/drawing/2014/chart" uri="{C3380CC4-5D6E-409C-BE32-E72D297353CC}">
              <c16:uniqueId val="{00000006-E42F-4E47-AAF4-68F31A9624DD}"/>
            </c:ext>
          </c:extLst>
        </c:ser>
        <c:dLbls>
          <c:showLegendKey val="0"/>
          <c:showVal val="0"/>
          <c:showCatName val="0"/>
          <c:showSerName val="0"/>
          <c:showPercent val="0"/>
          <c:showBubbleSize val="0"/>
        </c:dLbls>
        <c:gapWidth val="78"/>
        <c:overlap val="14"/>
        <c:axId val="104666624"/>
        <c:axId val="104668160"/>
      </c:barChart>
      <c:catAx>
        <c:axId val="104666624"/>
        <c:scaling>
          <c:orientation val="maxMin"/>
        </c:scaling>
        <c:delete val="0"/>
        <c:axPos val="l"/>
        <c:numFmt formatCode="General" sourceLinked="0"/>
        <c:majorTickMark val="out"/>
        <c:minorTickMark val="none"/>
        <c:tickLblPos val="nextTo"/>
        <c:txPr>
          <a:bodyPr rot="0" vert="horz"/>
          <a:lstStyle/>
          <a:p>
            <a:pPr>
              <a:defRPr/>
            </a:pPr>
            <a:endParaRPr lang="pt-BR"/>
          </a:p>
        </c:txPr>
        <c:crossAx val="104668160"/>
        <c:crosses val="autoZero"/>
        <c:auto val="1"/>
        <c:lblAlgn val="ctr"/>
        <c:lblOffset val="100"/>
        <c:noMultiLvlLbl val="0"/>
      </c:catAx>
      <c:valAx>
        <c:axId val="104668160"/>
        <c:scaling>
          <c:orientation val="minMax"/>
          <c:max val="280"/>
          <c:min val="210"/>
        </c:scaling>
        <c:delete val="0"/>
        <c:axPos val="b"/>
        <c:numFmt formatCode="0" sourceLinked="1"/>
        <c:majorTickMark val="out"/>
        <c:minorTickMark val="none"/>
        <c:tickLblPos val="nextTo"/>
        <c:crossAx val="104666624"/>
        <c:crosses val="max"/>
        <c:crossBetween val="between"/>
      </c:valAx>
    </c:plotArea>
    <c:legend>
      <c:legendPos val="b"/>
      <c:layout>
        <c:manualLayout>
          <c:xMode val="edge"/>
          <c:yMode val="edge"/>
          <c:x val="0.67662744512627493"/>
          <c:y val="0.14834405787959951"/>
          <c:w val="0.15856498107708208"/>
          <c:h val="7.87640847219679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6660826030409"/>
          <c:y val="4.8985840030616151E-2"/>
          <c:w val="0.82111475210098894"/>
          <c:h val="0.90556601355063171"/>
        </c:manualLayout>
      </c:layout>
      <c:barChart>
        <c:barDir val="bar"/>
        <c:grouping val="clustered"/>
        <c:varyColors val="0"/>
        <c:ser>
          <c:idx val="2"/>
          <c:order val="0"/>
          <c:tx>
            <c:strRef>
              <c:f>'Ensino Médio'!$G$1</c:f>
              <c:strCache>
                <c:ptCount val="1"/>
                <c:pt idx="0">
                  <c:v>LP 2013</c:v>
                </c:pt>
              </c:strCache>
            </c:strRef>
          </c:tx>
          <c:spPr>
            <a:solidFill>
              <a:schemeClr val="accent3"/>
            </a:solidFill>
          </c:spPr>
          <c:invertIfNegative val="0"/>
          <c:dPt>
            <c:idx val="16"/>
            <c:invertIfNegative val="0"/>
            <c:bubble3D val="0"/>
            <c:spPr>
              <a:solidFill>
                <a:schemeClr val="accent3"/>
              </a:solidFill>
              <a:ln>
                <a:solidFill>
                  <a:schemeClr val="tx1"/>
                </a:solidFill>
              </a:ln>
            </c:spPr>
            <c:extLst>
              <c:ext xmlns:c16="http://schemas.microsoft.com/office/drawing/2014/chart" uri="{C3380CC4-5D6E-409C-BE32-E72D297353CC}">
                <c16:uniqueId val="{00000001-E99F-40B9-98D8-8DB853541099}"/>
              </c:ext>
            </c:extLst>
          </c:dPt>
          <c:dLbls>
            <c:dLbl>
              <c:idx val="7"/>
              <c:layout>
                <c:manualLayout>
                  <c:x val="-4.9499527856468301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9F-40B9-98D8-8DB853541099}"/>
                </c:ext>
              </c:extLst>
            </c:dLbl>
            <c:dLbl>
              <c:idx val="11"/>
              <c:layout>
                <c:manualLayout>
                  <c:x val="-4.0056657223796033E-2"/>
                  <c:y val="1.240505401940990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99F-40B9-98D8-8DB853541099}"/>
                </c:ext>
              </c:extLst>
            </c:dLbl>
            <c:dLbl>
              <c:idx val="16"/>
              <c:layout>
                <c:manualLayout>
                  <c:x val="-4.3833805476864968E-2"/>
                  <c:y val="2.48101080388207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9F-40B9-98D8-8DB853541099}"/>
                </c:ext>
              </c:extLst>
            </c:dLbl>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'Ensino Médio'!$B$2:$B$29</c:f>
              <c:strCache>
                <c:ptCount val="28"/>
                <c:pt idx="0">
                  <c:v>Maranhão</c:v>
                </c:pt>
                <c:pt idx="1">
                  <c:v>Bahia</c:v>
                </c:pt>
                <c:pt idx="2">
                  <c:v>Alagoas</c:v>
                </c:pt>
                <c:pt idx="3">
                  <c:v>Rio Grande do Norte</c:v>
                </c:pt>
                <c:pt idx="4">
                  <c:v>Tocantins</c:v>
                </c:pt>
                <c:pt idx="5">
                  <c:v>Pará</c:v>
                </c:pt>
                <c:pt idx="6">
                  <c:v>Piauí</c:v>
                </c:pt>
                <c:pt idx="7">
                  <c:v>Amapá</c:v>
                </c:pt>
                <c:pt idx="8">
                  <c:v>Ceará</c:v>
                </c:pt>
                <c:pt idx="9">
                  <c:v>Sergipe</c:v>
                </c:pt>
                <c:pt idx="10">
                  <c:v>Paraíba</c:v>
                </c:pt>
                <c:pt idx="11">
                  <c:v>Amazonas</c:v>
                </c:pt>
                <c:pt idx="12">
                  <c:v>Roraima</c:v>
                </c:pt>
                <c:pt idx="13">
                  <c:v>Acre</c:v>
                </c:pt>
                <c:pt idx="14">
                  <c:v>Mato Grosso</c:v>
                </c:pt>
                <c:pt idx="15">
                  <c:v>Rondônia</c:v>
                </c:pt>
                <c:pt idx="16">
                  <c:v>MÉDIA BRASIL</c:v>
                </c:pt>
                <c:pt idx="17">
                  <c:v>Minas Gerais</c:v>
                </c:pt>
                <c:pt idx="18">
                  <c:v>Goiás</c:v>
                </c:pt>
                <c:pt idx="19">
                  <c:v>Pernambuco</c:v>
                </c:pt>
                <c:pt idx="20">
                  <c:v>Rio Grande do Sul</c:v>
                </c:pt>
                <c:pt idx="21">
                  <c:v>Paraná</c:v>
                </c:pt>
                <c:pt idx="22">
                  <c:v>São Paulo</c:v>
                </c:pt>
                <c:pt idx="23">
                  <c:v>Rio de Janeiro</c:v>
                </c:pt>
                <c:pt idx="24">
                  <c:v>Santa Catarina</c:v>
                </c:pt>
                <c:pt idx="25">
                  <c:v>Espírito Santo</c:v>
                </c:pt>
                <c:pt idx="26">
                  <c:v>Mato Grosso do Sul</c:v>
                </c:pt>
                <c:pt idx="27">
                  <c:v>Distrito Federal</c:v>
                </c:pt>
              </c:strCache>
            </c:strRef>
          </c:cat>
          <c:val>
            <c:numRef>
              <c:f>'Ensino Médio'!$G$2:$G$29</c:f>
              <c:numCache>
                <c:formatCode>0</c:formatCode>
                <c:ptCount val="28"/>
                <c:pt idx="0">
                  <c:v>239.11</c:v>
                </c:pt>
                <c:pt idx="1">
                  <c:v>238.75</c:v>
                </c:pt>
                <c:pt idx="2">
                  <c:v>241.23</c:v>
                </c:pt>
                <c:pt idx="3">
                  <c:v>245.52</c:v>
                </c:pt>
                <c:pt idx="4">
                  <c:v>249.05</c:v>
                </c:pt>
                <c:pt idx="5">
                  <c:v>245.56</c:v>
                </c:pt>
                <c:pt idx="6">
                  <c:v>249.42</c:v>
                </c:pt>
                <c:pt idx="7">
                  <c:v>250.32</c:v>
                </c:pt>
                <c:pt idx="8">
                  <c:v>255.46</c:v>
                </c:pt>
                <c:pt idx="9">
                  <c:v>252.12</c:v>
                </c:pt>
                <c:pt idx="10">
                  <c:v>253.52</c:v>
                </c:pt>
                <c:pt idx="11">
                  <c:v>242.23</c:v>
                </c:pt>
                <c:pt idx="12">
                  <c:v>253.91</c:v>
                </c:pt>
                <c:pt idx="13">
                  <c:v>259.69</c:v>
                </c:pt>
                <c:pt idx="14">
                  <c:v>255.05</c:v>
                </c:pt>
                <c:pt idx="15">
                  <c:v>261.67</c:v>
                </c:pt>
                <c:pt idx="16">
                  <c:v>264.06</c:v>
                </c:pt>
                <c:pt idx="17">
                  <c:v>268.38</c:v>
                </c:pt>
                <c:pt idx="18">
                  <c:v>267.2</c:v>
                </c:pt>
                <c:pt idx="19">
                  <c:v>261.37</c:v>
                </c:pt>
                <c:pt idx="20">
                  <c:v>278.27</c:v>
                </c:pt>
                <c:pt idx="21">
                  <c:v>262.55</c:v>
                </c:pt>
                <c:pt idx="22">
                  <c:v>275.58</c:v>
                </c:pt>
                <c:pt idx="23">
                  <c:v>277.24</c:v>
                </c:pt>
                <c:pt idx="24">
                  <c:v>272.91000000000003</c:v>
                </c:pt>
                <c:pt idx="25">
                  <c:v>265.27999999999997</c:v>
                </c:pt>
                <c:pt idx="26">
                  <c:v>273.16000000000003</c:v>
                </c:pt>
                <c:pt idx="27">
                  <c:v>278.89</c:v>
                </c:pt>
              </c:numCache>
            </c:numRef>
          </c:val>
          <c:extLst>
            <c:ext xmlns:c16="http://schemas.microsoft.com/office/drawing/2014/chart" uri="{C3380CC4-5D6E-409C-BE32-E72D297353CC}">
              <c16:uniqueId val="{00000004-E99F-40B9-98D8-8DB853541099}"/>
            </c:ext>
          </c:extLst>
        </c:ser>
        <c:ser>
          <c:idx val="3"/>
          <c:order val="1"/>
          <c:tx>
            <c:strRef>
              <c:f>'Ensino Médio'!$H$1</c:f>
              <c:strCache>
                <c:ptCount val="1"/>
                <c:pt idx="0">
                  <c:v>LP 2015</c:v>
                </c:pt>
              </c:strCache>
            </c:strRef>
          </c:tx>
          <c:spPr>
            <a:solidFill>
              <a:srgbClr val="00B050"/>
            </a:solidFill>
          </c:spPr>
          <c:invertIfNegative val="0"/>
          <c:dPt>
            <c:idx val="16"/>
            <c:invertIfNegative val="0"/>
            <c:bubble3D val="0"/>
            <c:spPr>
              <a:solidFill>
                <a:srgbClr val="00B050"/>
              </a:solidFill>
              <a:ln>
                <a:solidFill>
                  <a:schemeClr val="tx1"/>
                </a:solidFill>
              </a:ln>
            </c:spPr>
            <c:extLst>
              <c:ext xmlns:c16="http://schemas.microsoft.com/office/drawing/2014/chart" uri="{C3380CC4-5D6E-409C-BE32-E72D297353CC}">
                <c16:uniqueId val="{00000006-E99F-40B9-98D8-8DB853541099}"/>
              </c:ext>
            </c:extLst>
          </c:dPt>
          <c:dLbls>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'Ensino Médio'!$B$2:$B$29</c:f>
              <c:strCache>
                <c:ptCount val="28"/>
                <c:pt idx="0">
                  <c:v>Maranhão</c:v>
                </c:pt>
                <c:pt idx="1">
                  <c:v>Bahia</c:v>
                </c:pt>
                <c:pt idx="2">
                  <c:v>Alagoas</c:v>
                </c:pt>
                <c:pt idx="3">
                  <c:v>Rio Grande do Norte</c:v>
                </c:pt>
                <c:pt idx="4">
                  <c:v>Tocantins</c:v>
                </c:pt>
                <c:pt idx="5">
                  <c:v>Pará</c:v>
                </c:pt>
                <c:pt idx="6">
                  <c:v>Piauí</c:v>
                </c:pt>
                <c:pt idx="7">
                  <c:v>Amapá</c:v>
                </c:pt>
                <c:pt idx="8">
                  <c:v>Ceará</c:v>
                </c:pt>
                <c:pt idx="9">
                  <c:v>Sergipe</c:v>
                </c:pt>
                <c:pt idx="10">
                  <c:v>Paraíba</c:v>
                </c:pt>
                <c:pt idx="11">
                  <c:v>Amazonas</c:v>
                </c:pt>
                <c:pt idx="12">
                  <c:v>Roraima</c:v>
                </c:pt>
                <c:pt idx="13">
                  <c:v>Acre</c:v>
                </c:pt>
                <c:pt idx="14">
                  <c:v>Mato Grosso</c:v>
                </c:pt>
                <c:pt idx="15">
                  <c:v>Rondônia</c:v>
                </c:pt>
                <c:pt idx="16">
                  <c:v>MÉDIA BRASIL</c:v>
                </c:pt>
                <c:pt idx="17">
                  <c:v>Minas Gerais</c:v>
                </c:pt>
                <c:pt idx="18">
                  <c:v>Goiás</c:v>
                </c:pt>
                <c:pt idx="19">
                  <c:v>Pernambuco</c:v>
                </c:pt>
                <c:pt idx="20">
                  <c:v>Rio Grande do Sul</c:v>
                </c:pt>
                <c:pt idx="21">
                  <c:v>Paraná</c:v>
                </c:pt>
                <c:pt idx="22">
                  <c:v>São Paulo</c:v>
                </c:pt>
                <c:pt idx="23">
                  <c:v>Rio de Janeiro</c:v>
                </c:pt>
                <c:pt idx="24">
                  <c:v>Santa Catarina</c:v>
                </c:pt>
                <c:pt idx="25">
                  <c:v>Espírito Santo</c:v>
                </c:pt>
                <c:pt idx="26">
                  <c:v>Mato Grosso do Sul</c:v>
                </c:pt>
                <c:pt idx="27">
                  <c:v>Distrito Federal</c:v>
                </c:pt>
              </c:strCache>
            </c:strRef>
          </c:cat>
          <c:val>
            <c:numRef>
              <c:f>'Ensino Médio'!$H$2:$H$29</c:f>
              <c:numCache>
                <c:formatCode>0</c:formatCode>
                <c:ptCount val="28"/>
                <c:pt idx="0">
                  <c:v>246.34</c:v>
                </c:pt>
                <c:pt idx="1">
                  <c:v>250.37</c:v>
                </c:pt>
                <c:pt idx="2">
                  <c:v>250.61</c:v>
                </c:pt>
                <c:pt idx="3">
                  <c:v>251.94</c:v>
                </c:pt>
                <c:pt idx="4">
                  <c:v>253.81</c:v>
                </c:pt>
                <c:pt idx="5">
                  <c:v>254.92</c:v>
                </c:pt>
                <c:pt idx="6">
                  <c:v>255.05</c:v>
                </c:pt>
                <c:pt idx="7">
                  <c:v>255.74</c:v>
                </c:pt>
                <c:pt idx="8">
                  <c:v>256.63</c:v>
                </c:pt>
                <c:pt idx="9">
                  <c:v>257.10000000000002</c:v>
                </c:pt>
                <c:pt idx="10">
                  <c:v>258.01</c:v>
                </c:pt>
                <c:pt idx="11">
                  <c:v>259.27</c:v>
                </c:pt>
                <c:pt idx="12">
                  <c:v>260.49</c:v>
                </c:pt>
                <c:pt idx="13">
                  <c:v>262.05</c:v>
                </c:pt>
                <c:pt idx="14">
                  <c:v>264.12</c:v>
                </c:pt>
                <c:pt idx="15">
                  <c:v>266.88</c:v>
                </c:pt>
                <c:pt idx="16">
                  <c:v>267.06</c:v>
                </c:pt>
                <c:pt idx="17">
                  <c:v>268.67</c:v>
                </c:pt>
                <c:pt idx="18">
                  <c:v>269.73</c:v>
                </c:pt>
                <c:pt idx="19">
                  <c:v>270.23</c:v>
                </c:pt>
                <c:pt idx="20">
                  <c:v>272.77999999999997</c:v>
                </c:pt>
                <c:pt idx="21">
                  <c:v>273.31</c:v>
                </c:pt>
                <c:pt idx="22">
                  <c:v>274.64999999999998</c:v>
                </c:pt>
                <c:pt idx="23">
                  <c:v>276.11</c:v>
                </c:pt>
                <c:pt idx="24">
                  <c:v>276.58</c:v>
                </c:pt>
                <c:pt idx="25">
                  <c:v>277.44</c:v>
                </c:pt>
                <c:pt idx="26">
                  <c:v>279.10000000000002</c:v>
                </c:pt>
                <c:pt idx="27">
                  <c:v>284.2</c:v>
                </c:pt>
              </c:numCache>
            </c:numRef>
          </c:val>
          <c:extLst>
            <c:ext xmlns:c16="http://schemas.microsoft.com/office/drawing/2014/chart" uri="{C3380CC4-5D6E-409C-BE32-E72D297353CC}">
              <c16:uniqueId val="{00000007-E99F-40B9-98D8-8DB853541099}"/>
            </c:ext>
          </c:extLst>
        </c:ser>
        <c:dLbls>
          <c:showLegendKey val="0"/>
          <c:showVal val="0"/>
          <c:showCatName val="0"/>
          <c:showSerName val="0"/>
          <c:showPercent val="0"/>
          <c:showBubbleSize val="0"/>
        </c:dLbls>
        <c:gapWidth val="78"/>
        <c:overlap val="14"/>
        <c:axId val="104717696"/>
        <c:axId val="104731776"/>
      </c:barChart>
      <c:catAx>
        <c:axId val="104717696"/>
        <c:scaling>
          <c:orientation val="maxMin"/>
        </c:scaling>
        <c:delete val="0"/>
        <c:axPos val="l"/>
        <c:numFmt formatCode="General" sourceLinked="0"/>
        <c:majorTickMark val="out"/>
        <c:minorTickMark val="none"/>
        <c:tickLblPos val="nextTo"/>
        <c:txPr>
          <a:bodyPr rot="0" vert="horz"/>
          <a:lstStyle/>
          <a:p>
            <a:pPr>
              <a:defRPr/>
            </a:pPr>
            <a:endParaRPr lang="pt-BR"/>
          </a:p>
        </c:txPr>
        <c:crossAx val="104731776"/>
        <c:crosses val="autoZero"/>
        <c:auto val="1"/>
        <c:lblAlgn val="ctr"/>
        <c:lblOffset val="100"/>
        <c:noMultiLvlLbl val="0"/>
      </c:catAx>
      <c:valAx>
        <c:axId val="104731776"/>
        <c:scaling>
          <c:orientation val="minMax"/>
          <c:max val="290"/>
          <c:min val="220"/>
        </c:scaling>
        <c:delete val="0"/>
        <c:axPos val="b"/>
        <c:numFmt formatCode="0" sourceLinked="1"/>
        <c:majorTickMark val="out"/>
        <c:minorTickMark val="none"/>
        <c:tickLblPos val="nextTo"/>
        <c:crossAx val="104717696"/>
        <c:crosses val="max"/>
        <c:crossBetween val="between"/>
      </c:valAx>
    </c:plotArea>
    <c:legend>
      <c:legendPos val="b"/>
      <c:layout>
        <c:manualLayout>
          <c:xMode val="edge"/>
          <c:yMode val="edge"/>
          <c:x val="0.84935557984430421"/>
          <c:y val="0.14356149667338097"/>
          <c:w val="0.11904128839419152"/>
          <c:h val="8.7446255264603548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84406167866008"/>
          <c:y val="4.8985840030616151E-2"/>
          <c:w val="0.8257323330577695"/>
          <c:h val="0.90556601355063171"/>
        </c:manualLayout>
      </c:layout>
      <c:barChart>
        <c:barDir val="bar"/>
        <c:grouping val="clustered"/>
        <c:varyColors val="0"/>
        <c:ser>
          <c:idx val="2"/>
          <c:order val="0"/>
          <c:tx>
            <c:strRef>
              <c:f>'Ensino Médio'!$Q$1</c:f>
              <c:strCache>
                <c:ptCount val="1"/>
                <c:pt idx="0">
                  <c:v>MT 2013</c:v>
                </c:pt>
              </c:strCache>
            </c:strRef>
          </c:tx>
          <c:spPr>
            <a:solidFill>
              <a:schemeClr val="accent1">
                <a:lumMod val="40000"/>
                <a:lumOff val="60000"/>
              </a:schemeClr>
            </a:solidFill>
          </c:spPr>
          <c:invertIfNegative val="0"/>
          <c:dPt>
            <c:idx val="16"/>
            <c:invertIfNegative val="0"/>
            <c:bubble3D val="0"/>
            <c:spPr>
              <a:solidFill>
                <a:schemeClr val="accent1">
                  <a:lumMod val="40000"/>
                  <a:lumOff val="60000"/>
                </a:schemeClr>
              </a:solidFill>
              <a:ln>
                <a:solidFill>
                  <a:schemeClr val="tx1"/>
                </a:solidFill>
              </a:ln>
            </c:spPr>
            <c:extLst>
              <c:ext xmlns:c16="http://schemas.microsoft.com/office/drawing/2014/chart" uri="{C3380CC4-5D6E-409C-BE32-E72D297353CC}">
                <c16:uniqueId val="{00000001-1CF7-4B51-9D95-3209890A0D08}"/>
              </c:ext>
            </c:extLst>
          </c:dPt>
          <c:dLbls>
            <c:dLbl>
              <c:idx val="11"/>
              <c:layout>
                <c:manualLayout>
                  <c:x val="-4.9499527856468432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F7-4B51-9D95-3209890A0D08}"/>
                </c:ext>
              </c:extLst>
            </c:dLbl>
            <c:dLbl>
              <c:idx val="15"/>
              <c:layout>
                <c:manualLayout>
                  <c:x val="-4.5722379603399435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F7-4B51-9D95-3209890A0D08}"/>
                </c:ext>
              </c:extLst>
            </c:dLbl>
            <c:dLbl>
              <c:idx val="16"/>
              <c:layout>
                <c:manualLayout>
                  <c:x val="-5.138810198300283E-2"/>
                  <c:y val="2.4806201550387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F7-4B51-9D95-3209890A0D08}"/>
                </c:ext>
              </c:extLst>
            </c:dLbl>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'Ensino Médio'!$L$2:$L$29</c:f>
              <c:strCache>
                <c:ptCount val="28"/>
                <c:pt idx="0">
                  <c:v>Maranhão</c:v>
                </c:pt>
                <c:pt idx="1">
                  <c:v>Bahia</c:v>
                </c:pt>
                <c:pt idx="2">
                  <c:v>Amapá</c:v>
                </c:pt>
                <c:pt idx="3">
                  <c:v>Alagoas</c:v>
                </c:pt>
                <c:pt idx="4">
                  <c:v>Pará</c:v>
                </c:pt>
                <c:pt idx="5">
                  <c:v>Rio Grande do Norte</c:v>
                </c:pt>
                <c:pt idx="6">
                  <c:v>Tocantins</c:v>
                </c:pt>
                <c:pt idx="7">
                  <c:v>Piauí</c:v>
                </c:pt>
                <c:pt idx="8">
                  <c:v>Acre</c:v>
                </c:pt>
                <c:pt idx="9">
                  <c:v>Amazonas</c:v>
                </c:pt>
                <c:pt idx="10">
                  <c:v>Paraíba</c:v>
                </c:pt>
                <c:pt idx="11">
                  <c:v>Sergipe</c:v>
                </c:pt>
                <c:pt idx="12">
                  <c:v>Roraima</c:v>
                </c:pt>
                <c:pt idx="13">
                  <c:v>Ceará</c:v>
                </c:pt>
                <c:pt idx="14">
                  <c:v>Mato Grosso</c:v>
                </c:pt>
                <c:pt idx="15">
                  <c:v>Rondônia</c:v>
                </c:pt>
                <c:pt idx="16">
                  <c:v>MÉDIA BRASIL</c:v>
                </c:pt>
                <c:pt idx="17">
                  <c:v>Pernambuco</c:v>
                </c:pt>
                <c:pt idx="18">
                  <c:v>Goiás</c:v>
                </c:pt>
                <c:pt idx="19">
                  <c:v>Minas Gerais</c:v>
                </c:pt>
                <c:pt idx="20">
                  <c:v>São Paulo</c:v>
                </c:pt>
                <c:pt idx="21">
                  <c:v>Paraná</c:v>
                </c:pt>
                <c:pt idx="22">
                  <c:v>Rio Grande do Sul</c:v>
                </c:pt>
                <c:pt idx="23">
                  <c:v>Rio de Janeiro</c:v>
                </c:pt>
                <c:pt idx="24">
                  <c:v>Mato Grosso do Sul</c:v>
                </c:pt>
                <c:pt idx="25">
                  <c:v>Santa Catarina</c:v>
                </c:pt>
                <c:pt idx="26">
                  <c:v>Distrito Federal</c:v>
                </c:pt>
                <c:pt idx="27">
                  <c:v>Espírito Santo</c:v>
                </c:pt>
              </c:strCache>
            </c:strRef>
          </c:cat>
          <c:val>
            <c:numRef>
              <c:f>'Ensino Médio'!$Q$2:$Q$29</c:f>
              <c:numCache>
                <c:formatCode>0</c:formatCode>
                <c:ptCount val="28"/>
                <c:pt idx="0">
                  <c:v>241.99</c:v>
                </c:pt>
                <c:pt idx="1">
                  <c:v>245.95</c:v>
                </c:pt>
                <c:pt idx="2">
                  <c:v>250.14</c:v>
                </c:pt>
                <c:pt idx="3">
                  <c:v>247.79</c:v>
                </c:pt>
                <c:pt idx="4">
                  <c:v>247.41</c:v>
                </c:pt>
                <c:pt idx="5">
                  <c:v>250.48</c:v>
                </c:pt>
                <c:pt idx="6">
                  <c:v>254.73</c:v>
                </c:pt>
                <c:pt idx="7">
                  <c:v>256.88</c:v>
                </c:pt>
                <c:pt idx="8">
                  <c:v>258.02999999999997</c:v>
                </c:pt>
                <c:pt idx="9">
                  <c:v>245</c:v>
                </c:pt>
                <c:pt idx="10">
                  <c:v>257.89</c:v>
                </c:pt>
                <c:pt idx="11">
                  <c:v>259.27999999999997</c:v>
                </c:pt>
                <c:pt idx="12">
                  <c:v>255.98</c:v>
                </c:pt>
                <c:pt idx="13">
                  <c:v>260.33999999999997</c:v>
                </c:pt>
                <c:pt idx="14">
                  <c:v>261.58999999999997</c:v>
                </c:pt>
                <c:pt idx="15">
                  <c:v>270.22000000000003</c:v>
                </c:pt>
                <c:pt idx="16">
                  <c:v>270</c:v>
                </c:pt>
                <c:pt idx="17">
                  <c:v>266.17</c:v>
                </c:pt>
                <c:pt idx="18">
                  <c:v>274.56</c:v>
                </c:pt>
                <c:pt idx="19">
                  <c:v>279.29000000000002</c:v>
                </c:pt>
                <c:pt idx="20">
                  <c:v>278.07</c:v>
                </c:pt>
                <c:pt idx="21">
                  <c:v>272.87</c:v>
                </c:pt>
                <c:pt idx="22">
                  <c:v>290</c:v>
                </c:pt>
                <c:pt idx="23">
                  <c:v>282.98</c:v>
                </c:pt>
                <c:pt idx="24">
                  <c:v>279.08</c:v>
                </c:pt>
                <c:pt idx="25">
                  <c:v>286.58999999999997</c:v>
                </c:pt>
                <c:pt idx="26">
                  <c:v>287.02</c:v>
                </c:pt>
                <c:pt idx="27">
                  <c:v>278.83999999999997</c:v>
                </c:pt>
              </c:numCache>
            </c:numRef>
          </c:val>
          <c:extLst>
            <c:ext xmlns:c16="http://schemas.microsoft.com/office/drawing/2014/chart" uri="{C3380CC4-5D6E-409C-BE32-E72D297353CC}">
              <c16:uniqueId val="{00000004-1CF7-4B51-9D95-3209890A0D08}"/>
            </c:ext>
          </c:extLst>
        </c:ser>
        <c:ser>
          <c:idx val="3"/>
          <c:order val="1"/>
          <c:tx>
            <c:strRef>
              <c:f>'Ensino Médio'!$R$1</c:f>
              <c:strCache>
                <c:ptCount val="1"/>
                <c:pt idx="0">
                  <c:v>MT 2015</c:v>
                </c:pt>
              </c:strCache>
            </c:strRef>
          </c:tx>
          <c:spPr>
            <a:solidFill>
              <a:srgbClr val="00B0F0"/>
            </a:solidFill>
          </c:spPr>
          <c:invertIfNegative val="0"/>
          <c:dPt>
            <c:idx val="16"/>
            <c:invertIfNegative val="0"/>
            <c:bubble3D val="0"/>
            <c:spPr>
              <a:solidFill>
                <a:srgbClr val="00B0F0"/>
              </a:solidFill>
              <a:ln>
                <a:solidFill>
                  <a:schemeClr val="tx1"/>
                </a:solidFill>
              </a:ln>
            </c:spPr>
            <c:extLst>
              <c:ext xmlns:c16="http://schemas.microsoft.com/office/drawing/2014/chart" uri="{C3380CC4-5D6E-409C-BE32-E72D297353CC}">
                <c16:uniqueId val="{00000006-1CF7-4B51-9D95-3209890A0D08}"/>
              </c:ext>
            </c:extLst>
          </c:dPt>
          <c:dLbls>
            <c:spPr>
              <a:noFill/>
              <a:ln>
                <a:noFill/>
              </a:ln>
              <a:effectLst/>
            </c:spPr>
            <c:txPr>
              <a:bodyPr/>
              <a:lstStyle/>
              <a:p>
                <a:pPr>
                  <a:defRPr sz="900" b="1"/>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'Ensino Médio'!$L$2:$L$29</c:f>
              <c:strCache>
                <c:ptCount val="28"/>
                <c:pt idx="0">
                  <c:v>Maranhão</c:v>
                </c:pt>
                <c:pt idx="1">
                  <c:v>Bahia</c:v>
                </c:pt>
                <c:pt idx="2">
                  <c:v>Amapá</c:v>
                </c:pt>
                <c:pt idx="3">
                  <c:v>Alagoas</c:v>
                </c:pt>
                <c:pt idx="4">
                  <c:v>Pará</c:v>
                </c:pt>
                <c:pt idx="5">
                  <c:v>Rio Grande do Norte</c:v>
                </c:pt>
                <c:pt idx="6">
                  <c:v>Tocantins</c:v>
                </c:pt>
                <c:pt idx="7">
                  <c:v>Piauí</c:v>
                </c:pt>
                <c:pt idx="8">
                  <c:v>Acre</c:v>
                </c:pt>
                <c:pt idx="9">
                  <c:v>Amazonas</c:v>
                </c:pt>
                <c:pt idx="10">
                  <c:v>Paraíba</c:v>
                </c:pt>
                <c:pt idx="11">
                  <c:v>Sergipe</c:v>
                </c:pt>
                <c:pt idx="12">
                  <c:v>Roraima</c:v>
                </c:pt>
                <c:pt idx="13">
                  <c:v>Ceará</c:v>
                </c:pt>
                <c:pt idx="14">
                  <c:v>Mato Grosso</c:v>
                </c:pt>
                <c:pt idx="15">
                  <c:v>Rondônia</c:v>
                </c:pt>
                <c:pt idx="16">
                  <c:v>MÉDIA BRASIL</c:v>
                </c:pt>
                <c:pt idx="17">
                  <c:v>Pernambuco</c:v>
                </c:pt>
                <c:pt idx="18">
                  <c:v>Goiás</c:v>
                </c:pt>
                <c:pt idx="19">
                  <c:v>Minas Gerais</c:v>
                </c:pt>
                <c:pt idx="20">
                  <c:v>São Paulo</c:v>
                </c:pt>
                <c:pt idx="21">
                  <c:v>Paraná</c:v>
                </c:pt>
                <c:pt idx="22">
                  <c:v>Rio Grande do Sul</c:v>
                </c:pt>
                <c:pt idx="23">
                  <c:v>Rio de Janeiro</c:v>
                </c:pt>
                <c:pt idx="24">
                  <c:v>Mato Grosso do Sul</c:v>
                </c:pt>
                <c:pt idx="25">
                  <c:v>Santa Catarina</c:v>
                </c:pt>
                <c:pt idx="26">
                  <c:v>Distrito Federal</c:v>
                </c:pt>
                <c:pt idx="27">
                  <c:v>Espírito Santo</c:v>
                </c:pt>
              </c:strCache>
            </c:strRef>
          </c:cat>
          <c:val>
            <c:numRef>
              <c:f>'Ensino Médio'!$R$2:$R$29</c:f>
              <c:numCache>
                <c:formatCode>0</c:formatCode>
                <c:ptCount val="28"/>
                <c:pt idx="0">
                  <c:v>247.6</c:v>
                </c:pt>
                <c:pt idx="1">
                  <c:v>251.1</c:v>
                </c:pt>
                <c:pt idx="2">
                  <c:v>252.15</c:v>
                </c:pt>
                <c:pt idx="3">
                  <c:v>252.67</c:v>
                </c:pt>
                <c:pt idx="4">
                  <c:v>254.3</c:v>
                </c:pt>
                <c:pt idx="5">
                  <c:v>254.92</c:v>
                </c:pt>
                <c:pt idx="6">
                  <c:v>256.07</c:v>
                </c:pt>
                <c:pt idx="7">
                  <c:v>256.14</c:v>
                </c:pt>
                <c:pt idx="8">
                  <c:v>256.97000000000003</c:v>
                </c:pt>
                <c:pt idx="9">
                  <c:v>257.11</c:v>
                </c:pt>
                <c:pt idx="10">
                  <c:v>257.67</c:v>
                </c:pt>
                <c:pt idx="11">
                  <c:v>258.19</c:v>
                </c:pt>
                <c:pt idx="12">
                  <c:v>259.66000000000003</c:v>
                </c:pt>
                <c:pt idx="13">
                  <c:v>260.64</c:v>
                </c:pt>
                <c:pt idx="14">
                  <c:v>263.23</c:v>
                </c:pt>
                <c:pt idx="15">
                  <c:v>265.26</c:v>
                </c:pt>
                <c:pt idx="16">
                  <c:v>267</c:v>
                </c:pt>
                <c:pt idx="17">
                  <c:v>267.77</c:v>
                </c:pt>
                <c:pt idx="18">
                  <c:v>270.18</c:v>
                </c:pt>
                <c:pt idx="19">
                  <c:v>272.07</c:v>
                </c:pt>
                <c:pt idx="20">
                  <c:v>272.98</c:v>
                </c:pt>
                <c:pt idx="21">
                  <c:v>273.22000000000003</c:v>
                </c:pt>
                <c:pt idx="22">
                  <c:v>273.31</c:v>
                </c:pt>
                <c:pt idx="23">
                  <c:v>273.97000000000003</c:v>
                </c:pt>
                <c:pt idx="24">
                  <c:v>275.85000000000002</c:v>
                </c:pt>
                <c:pt idx="25">
                  <c:v>277.97000000000003</c:v>
                </c:pt>
                <c:pt idx="26">
                  <c:v>280.13</c:v>
                </c:pt>
                <c:pt idx="27">
                  <c:v>281.04000000000002</c:v>
                </c:pt>
              </c:numCache>
            </c:numRef>
          </c:val>
          <c:extLst>
            <c:ext xmlns:c16="http://schemas.microsoft.com/office/drawing/2014/chart" uri="{C3380CC4-5D6E-409C-BE32-E72D297353CC}">
              <c16:uniqueId val="{00000007-1CF7-4B51-9D95-3209890A0D08}"/>
            </c:ext>
          </c:extLst>
        </c:ser>
        <c:dLbls>
          <c:showLegendKey val="0"/>
          <c:showVal val="0"/>
          <c:showCatName val="0"/>
          <c:showSerName val="0"/>
          <c:showPercent val="0"/>
          <c:showBubbleSize val="0"/>
        </c:dLbls>
        <c:gapWidth val="78"/>
        <c:overlap val="14"/>
        <c:axId val="104773120"/>
        <c:axId val="104774656"/>
      </c:barChart>
      <c:catAx>
        <c:axId val="104773120"/>
        <c:scaling>
          <c:orientation val="maxMin"/>
        </c:scaling>
        <c:delete val="0"/>
        <c:axPos val="l"/>
        <c:numFmt formatCode="General" sourceLinked="0"/>
        <c:majorTickMark val="out"/>
        <c:minorTickMark val="none"/>
        <c:tickLblPos val="nextTo"/>
        <c:txPr>
          <a:bodyPr rot="0" vert="horz"/>
          <a:lstStyle/>
          <a:p>
            <a:pPr>
              <a:defRPr/>
            </a:pPr>
            <a:endParaRPr lang="pt-BR"/>
          </a:p>
        </c:txPr>
        <c:crossAx val="104774656"/>
        <c:crosses val="autoZero"/>
        <c:auto val="1"/>
        <c:lblAlgn val="ctr"/>
        <c:lblOffset val="100"/>
        <c:noMultiLvlLbl val="0"/>
      </c:catAx>
      <c:valAx>
        <c:axId val="104774656"/>
        <c:scaling>
          <c:orientation val="minMax"/>
          <c:max val="300"/>
          <c:min val="230"/>
        </c:scaling>
        <c:delete val="0"/>
        <c:axPos val="b"/>
        <c:numFmt formatCode="0" sourceLinked="1"/>
        <c:majorTickMark val="out"/>
        <c:minorTickMark val="none"/>
        <c:tickLblPos val="nextTo"/>
        <c:crossAx val="104773120"/>
        <c:crosses val="max"/>
        <c:crossBetween val="between"/>
      </c:valAx>
    </c:plotArea>
    <c:legend>
      <c:legendPos val="b"/>
      <c:layout>
        <c:manualLayout>
          <c:xMode val="edge"/>
          <c:yMode val="edge"/>
          <c:x val="0.8550213022239076"/>
          <c:y val="0.14356149667338097"/>
          <c:w val="0.13590209155866848"/>
          <c:h val="8.6205945187084174E-2"/>
        </c:manualLayout>
      </c:layout>
      <c:overlay val="0"/>
    </c:legend>
    <c:plotVisOnly val="1"/>
    <c:dispBlanksAs val="gap"/>
    <c:showDLblsOverMax val="0"/>
  </c:chart>
  <c:txPr>
    <a:bodyPr/>
    <a:lstStyle/>
    <a:p>
      <a:pPr>
        <a:defRPr sz="1050"/>
      </a:pPr>
      <a:endParaRPr lang="pt-B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7739" cy="511572"/>
          </a:xfrm>
          <a:prstGeom prst="rect">
            <a:avLst/>
          </a:prstGeom>
        </p:spPr>
        <p:txBody>
          <a:bodyPr vert="horz" lIns="99048" tIns="49524" rIns="99048" bIns="49524" rtlCol="0"/>
          <a:lstStyle>
            <a:lvl1pPr algn="l">
              <a:defRPr sz="1300"/>
            </a:lvl1pPr>
          </a:lstStyle>
          <a:p>
            <a:endParaRPr lang="pt-BR"/>
          </a:p>
        </p:txBody>
      </p:sp>
      <p:sp>
        <p:nvSpPr>
          <p:cNvPr id="3" name="Espaço Reservado para Data 2"/>
          <p:cNvSpPr>
            <a:spLocks noGrp="1"/>
          </p:cNvSpPr>
          <p:nvPr>
            <p:ph type="dt" sz="quarter" idx="1"/>
          </p:nvPr>
        </p:nvSpPr>
        <p:spPr>
          <a:xfrm>
            <a:off x="4023092" y="0"/>
            <a:ext cx="3077739" cy="511572"/>
          </a:xfrm>
          <a:prstGeom prst="rect">
            <a:avLst/>
          </a:prstGeom>
        </p:spPr>
        <p:txBody>
          <a:bodyPr vert="horz" lIns="99048" tIns="49524" rIns="99048" bIns="49524" rtlCol="0"/>
          <a:lstStyle>
            <a:lvl1pPr algn="r">
              <a:defRPr sz="1300"/>
            </a:lvl1pPr>
          </a:lstStyle>
          <a:p>
            <a:fld id="{55B2BC9B-ABCE-4E7B-A2E2-327645A31458}" type="datetimeFigureOut">
              <a:rPr lang="pt-BR" smtClean="0"/>
              <a:t>08/09/2016</a:t>
            </a:fld>
            <a:endParaRPr lang="pt-BR"/>
          </a:p>
        </p:txBody>
      </p:sp>
      <p:sp>
        <p:nvSpPr>
          <p:cNvPr id="4" name="Espaço Reservado para Rodapé 3"/>
          <p:cNvSpPr>
            <a:spLocks noGrp="1"/>
          </p:cNvSpPr>
          <p:nvPr>
            <p:ph type="ftr" sz="quarter" idx="2"/>
          </p:nvPr>
        </p:nvSpPr>
        <p:spPr>
          <a:xfrm>
            <a:off x="0" y="9718090"/>
            <a:ext cx="3077739" cy="511572"/>
          </a:xfrm>
          <a:prstGeom prst="rect">
            <a:avLst/>
          </a:prstGeom>
        </p:spPr>
        <p:txBody>
          <a:bodyPr vert="horz" lIns="99048" tIns="49524" rIns="99048" bIns="49524" rtlCol="0" anchor="b"/>
          <a:lstStyle>
            <a:lvl1pPr algn="l">
              <a:defRPr sz="1300"/>
            </a:lvl1pPr>
          </a:lstStyle>
          <a:p>
            <a:endParaRPr lang="pt-BR"/>
          </a:p>
        </p:txBody>
      </p:sp>
      <p:sp>
        <p:nvSpPr>
          <p:cNvPr id="5" name="Espaço Reservado para Número de Slide 4"/>
          <p:cNvSpPr>
            <a:spLocks noGrp="1"/>
          </p:cNvSpPr>
          <p:nvPr>
            <p:ph type="sldNum" sz="quarter" idx="3"/>
          </p:nvPr>
        </p:nvSpPr>
        <p:spPr>
          <a:xfrm>
            <a:off x="4023092" y="9718090"/>
            <a:ext cx="3077739" cy="511572"/>
          </a:xfrm>
          <a:prstGeom prst="rect">
            <a:avLst/>
          </a:prstGeom>
        </p:spPr>
        <p:txBody>
          <a:bodyPr vert="horz" lIns="99048" tIns="49524" rIns="99048" bIns="49524" rtlCol="0" anchor="b"/>
          <a:lstStyle>
            <a:lvl1pPr algn="r">
              <a:defRPr sz="1300"/>
            </a:lvl1pPr>
          </a:lstStyle>
          <a:p>
            <a:fld id="{A4BF2C3D-09D6-4B7C-AAAF-7CEF8D6A2BBB}" type="slidenum">
              <a:rPr lang="pt-BR" smtClean="0"/>
              <a:t>‹nº›</a:t>
            </a:fld>
            <a:endParaRPr lang="pt-BR"/>
          </a:p>
        </p:txBody>
      </p:sp>
    </p:spTree>
    <p:extLst>
      <p:ext uri="{BB962C8B-B14F-4D97-AF65-F5344CB8AC3E}">
        <p14:creationId xmlns:p14="http://schemas.microsoft.com/office/powerpoint/2010/main" val="16241270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4022725" y="0"/>
            <a:ext cx="3078163" cy="511175"/>
          </a:xfrm>
          <a:prstGeom prst="rect">
            <a:avLst/>
          </a:prstGeom>
        </p:spPr>
        <p:txBody>
          <a:bodyPr vert="horz" lIns="91440" tIns="45720" rIns="91440" bIns="45720" rtlCol="0"/>
          <a:lstStyle>
            <a:lvl1pPr algn="r">
              <a:defRPr sz="1200"/>
            </a:lvl1pPr>
          </a:lstStyle>
          <a:p>
            <a:fld id="{54E2F350-D245-4F08-964B-374BC2A0C0C0}" type="datetimeFigureOut">
              <a:rPr lang="pt-BR" smtClean="0"/>
              <a:t>08/09/2016</a:t>
            </a:fld>
            <a:endParaRPr lang="pt-BR"/>
          </a:p>
        </p:txBody>
      </p:sp>
      <p:sp>
        <p:nvSpPr>
          <p:cNvPr id="4" name="Espaço Reservado para Imagem de Slide 3"/>
          <p:cNvSpPr>
            <a:spLocks noGrp="1" noRot="1" noChangeAspect="1"/>
          </p:cNvSpPr>
          <p:nvPr>
            <p:ph type="sldImg" idx="2"/>
          </p:nvPr>
        </p:nvSpPr>
        <p:spPr>
          <a:xfrm>
            <a:off x="781050" y="766763"/>
            <a:ext cx="5540375" cy="3836987"/>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709613" y="4859338"/>
            <a:ext cx="5683250" cy="4605337"/>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718675"/>
            <a:ext cx="3078163" cy="511175"/>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4022725" y="9718675"/>
            <a:ext cx="3078163" cy="511175"/>
          </a:xfrm>
          <a:prstGeom prst="rect">
            <a:avLst/>
          </a:prstGeom>
        </p:spPr>
        <p:txBody>
          <a:bodyPr vert="horz" lIns="91440" tIns="45720" rIns="91440" bIns="45720" rtlCol="0" anchor="b"/>
          <a:lstStyle>
            <a:lvl1pPr algn="r">
              <a:defRPr sz="1200"/>
            </a:lvl1pPr>
          </a:lstStyle>
          <a:p>
            <a:fld id="{D3FB1DB3-98FB-4E37-ABF4-109A2EB8BD1B}" type="slidenum">
              <a:rPr lang="pt-BR" smtClean="0"/>
              <a:t>‹nº›</a:t>
            </a:fld>
            <a:endParaRPr lang="pt-BR"/>
          </a:p>
        </p:txBody>
      </p:sp>
    </p:spTree>
    <p:extLst>
      <p:ext uri="{BB962C8B-B14F-4D97-AF65-F5344CB8AC3E}">
        <p14:creationId xmlns:p14="http://schemas.microsoft.com/office/powerpoint/2010/main" val="211105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D3FB1DB3-98FB-4E37-ABF4-109A2EB8BD1B}" type="slidenum">
              <a:rPr lang="pt-BR" smtClean="0"/>
              <a:t>42</a:t>
            </a:fld>
            <a:endParaRPr lang="pt-BR"/>
          </a:p>
        </p:txBody>
      </p:sp>
    </p:spTree>
    <p:extLst>
      <p:ext uri="{BB962C8B-B14F-4D97-AF65-F5344CB8AC3E}">
        <p14:creationId xmlns:p14="http://schemas.microsoft.com/office/powerpoint/2010/main" val="707554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D3FB1DB3-98FB-4E37-ABF4-109A2EB8BD1B}" type="slidenum">
              <a:rPr lang="pt-BR" smtClean="0"/>
              <a:t>43</a:t>
            </a:fld>
            <a:endParaRPr lang="pt-BR"/>
          </a:p>
        </p:txBody>
      </p:sp>
    </p:spTree>
    <p:extLst>
      <p:ext uri="{BB962C8B-B14F-4D97-AF65-F5344CB8AC3E}">
        <p14:creationId xmlns:p14="http://schemas.microsoft.com/office/powerpoint/2010/main" val="707554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456" y="6238796"/>
            <a:ext cx="9799455" cy="574580"/>
          </a:xfrm>
          <a:prstGeom prst="rect">
            <a:avLst/>
          </a:prstGeom>
        </p:spPr>
      </p:pic>
    </p:spTree>
    <p:extLst>
      <p:ext uri="{BB962C8B-B14F-4D97-AF65-F5344CB8AC3E}">
        <p14:creationId xmlns:p14="http://schemas.microsoft.com/office/powerpoint/2010/main" val="284368984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847618"/>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18.tmp"/><Relationship Id="rId1" Type="http://schemas.openxmlformats.org/officeDocument/2006/relationships/slideLayout" Target="../slideLayouts/slideLayout1.xml"/><Relationship Id="rId4" Type="http://schemas.openxmlformats.org/officeDocument/2006/relationships/image" Target="../media/image20.tmp"/></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5.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image" Target="../media/image18.tmp"/><Relationship Id="rId1" Type="http://schemas.openxmlformats.org/officeDocument/2006/relationships/slideLayout" Target="../slideLayouts/slideLayout1.xml"/><Relationship Id="rId4" Type="http://schemas.openxmlformats.org/officeDocument/2006/relationships/image" Target="../media/image39.tmp"/></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3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43.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image" Target="../media/image18.tmp"/><Relationship Id="rId1" Type="http://schemas.openxmlformats.org/officeDocument/2006/relationships/slideLayout" Target="../slideLayouts/slideLayout1.xml"/><Relationship Id="rId4" Type="http://schemas.openxmlformats.org/officeDocument/2006/relationships/image" Target="../media/image53.tmp"/></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5.tmp"/><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6.tmp"/><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2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7.png"/><Relationship Id="rId3" Type="http://schemas.openxmlformats.org/officeDocument/2006/relationships/image" Target="../media/image2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8.tmp"/><Relationship Id="rId2" Type="http://schemas.openxmlformats.org/officeDocument/2006/relationships/image" Target="../media/image18.tmp"/><Relationship Id="rId1" Type="http://schemas.openxmlformats.org/officeDocument/2006/relationships/slideLayout" Target="../slideLayouts/slideLayout1.xml"/><Relationship Id="rId4" Type="http://schemas.openxmlformats.org/officeDocument/2006/relationships/image" Target="../media/image69.tmp"/></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0.tmp"/><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1.tmp"/><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56" y="42729"/>
            <a:ext cx="9798269" cy="6770647"/>
          </a:xfrm>
          <a:prstGeom prst="rect">
            <a:avLst/>
          </a:prstGeom>
        </p:spPr>
      </p:pic>
      <p:sp>
        <p:nvSpPr>
          <p:cNvPr id="8" name="CaixaDeTexto 7"/>
          <p:cNvSpPr txBox="1"/>
          <p:nvPr/>
        </p:nvSpPr>
        <p:spPr>
          <a:xfrm>
            <a:off x="4950409" y="332656"/>
            <a:ext cx="4611103" cy="3323987"/>
          </a:xfrm>
          <a:prstGeom prst="rect">
            <a:avLst/>
          </a:prstGeom>
          <a:noFill/>
        </p:spPr>
        <p:txBody>
          <a:bodyPr wrap="square" rtlCol="0">
            <a:spAutoFit/>
          </a:bodyPr>
          <a:lstStyle/>
          <a:p>
            <a:pPr algn="ctr"/>
            <a:r>
              <a:rPr lang="pt-BR" sz="3000" b="1" dirty="0">
                <a:solidFill>
                  <a:schemeClr val="bg1"/>
                </a:solidFill>
                <a:latin typeface="Verdana" panose="020B0604030504040204" pitchFamily="34" charset="0"/>
                <a:ea typeface="Verdana" panose="020B0604030504040204" pitchFamily="34" charset="0"/>
                <a:cs typeface="Verdana" panose="020B0604030504040204" pitchFamily="34" charset="0"/>
              </a:rPr>
              <a:t>SISTEMA DE AVALIAÇÃO DA EDUCAÇÃO BÁSICA</a:t>
            </a:r>
          </a:p>
          <a:p>
            <a:pPr algn="ctr"/>
            <a:endParaRPr lang="pt-BR" sz="30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3000" b="1" dirty="0">
                <a:solidFill>
                  <a:schemeClr val="bg1"/>
                </a:solidFill>
                <a:latin typeface="Verdana" panose="020B0604030504040204" pitchFamily="34" charset="0"/>
                <a:ea typeface="Verdana" panose="020B0604030504040204" pitchFamily="34" charset="0"/>
                <a:cs typeface="Verdana" panose="020B0604030504040204" pitchFamily="34" charset="0"/>
              </a:rPr>
              <a:t>Edição 2015</a:t>
            </a:r>
          </a:p>
          <a:p>
            <a:pPr algn="ctr"/>
            <a:endParaRPr lang="pt-BR" sz="30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3000" b="1" dirty="0">
                <a:solidFill>
                  <a:schemeClr val="bg1"/>
                </a:solidFill>
                <a:latin typeface="Verdana" panose="020B0604030504040204" pitchFamily="34" charset="0"/>
                <a:ea typeface="Verdana" panose="020B0604030504040204" pitchFamily="34" charset="0"/>
                <a:cs typeface="Verdana" panose="020B0604030504040204" pitchFamily="34" charset="0"/>
              </a:rPr>
              <a:t>Resultados</a:t>
            </a:r>
          </a:p>
        </p:txBody>
      </p:sp>
      <p:sp>
        <p:nvSpPr>
          <p:cNvPr id="12" name="CaixaDeTexto 11"/>
          <p:cNvSpPr txBox="1"/>
          <p:nvPr/>
        </p:nvSpPr>
        <p:spPr>
          <a:xfrm>
            <a:off x="6033120" y="4046875"/>
            <a:ext cx="2592288" cy="246221"/>
          </a:xfrm>
          <a:prstGeom prst="rect">
            <a:avLst/>
          </a:prstGeom>
          <a:noFill/>
        </p:spPr>
        <p:txBody>
          <a:bodyPr wrap="square" rtlCol="0">
            <a:spAutoFit/>
          </a:bodyPr>
          <a:lstStyle/>
          <a:p>
            <a:pPr algn="ctr"/>
            <a:r>
              <a:rPr lang="pt-BR" sz="1000" dirty="0">
                <a:solidFill>
                  <a:schemeClr val="bg1"/>
                </a:solidFill>
                <a:latin typeface="Verdana" panose="020B0604030504040204" pitchFamily="34" charset="0"/>
                <a:ea typeface="Verdana" panose="020B0604030504040204" pitchFamily="34" charset="0"/>
                <a:cs typeface="Verdana" panose="020B0604030504040204" pitchFamily="34" charset="0"/>
              </a:rPr>
              <a:t>Brasília-DF | Setembro de 2016</a:t>
            </a:r>
          </a:p>
        </p:txBody>
      </p:sp>
    </p:spTree>
    <p:extLst>
      <p:ext uri="{BB962C8B-B14F-4D97-AF65-F5344CB8AC3E}">
        <p14:creationId xmlns:p14="http://schemas.microsoft.com/office/powerpoint/2010/main" val="353042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4808984" y="507444"/>
            <a:ext cx="4752528" cy="5170646"/>
          </a:xfrm>
          <a:prstGeom prst="rect">
            <a:avLst/>
          </a:prstGeom>
          <a:noFill/>
        </p:spPr>
        <p:txBody>
          <a:bodyPr wrap="square" rtlCol="0">
            <a:spAutoFit/>
          </a:bodyPr>
          <a:lstStyle/>
          <a:p>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SUMÁRIO</a:t>
            </a:r>
          </a:p>
          <a:p>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Introdução</a:t>
            </a:r>
          </a:p>
          <a:p>
            <a:pPr marL="342900" indent="-342900">
              <a:buFont typeface="+mj-lt"/>
              <a:buAutoNum type="arabicPeriod"/>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Evolução dos resultados do Brasil no Saeb (2005 a 2015)</a:t>
            </a:r>
          </a:p>
          <a:p>
            <a:pPr marL="342900" indent="-342900">
              <a:buFont typeface="+mj-lt"/>
              <a:buAutoNum type="arabicPeriod"/>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Evolução dos resultados dos Estados no Saeb (2013 e 2015)</a:t>
            </a:r>
          </a:p>
          <a:p>
            <a:pPr marL="342900" indent="-342900">
              <a:buFont typeface="+mj-lt"/>
              <a:buAutoNum type="arabicPeriod"/>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do Saeb 2015</a:t>
            </a:r>
          </a:p>
          <a:p>
            <a:pPr marL="285750" indent="-285750">
              <a:buFont typeface="Wingdings" panose="05000000000000000000" pitchFamily="2" charset="2"/>
              <a:buChar char="ü"/>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lvl="1"/>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3.1 – Resultados do 5º ano do Ensino Fundamental</a:t>
            </a:r>
          </a:p>
          <a:p>
            <a:pPr lvl="1"/>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lvl="1"/>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3.2 – Resultados do 9º ano do Ensino Fundamental</a:t>
            </a:r>
          </a:p>
          <a:p>
            <a:pPr lvl="1"/>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lvl="1"/>
            <a:r>
              <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rPr>
              <a:t>3.3 – Resultados da 3ª série do Ensino Médio</a:t>
            </a:r>
          </a:p>
          <a:p>
            <a:pPr marL="285750" indent="-285750">
              <a:buFont typeface="Wingdings" panose="05000000000000000000" pitchFamily="2" charset="2"/>
              <a:buChar char="§"/>
            </a:pPr>
            <a:endParaRPr lang="pt-BR" sz="15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2924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5170" y="260648"/>
            <a:ext cx="9378350" cy="400110"/>
          </a:xfrm>
          <a:prstGeom prst="rect">
            <a:avLst/>
          </a:prstGeom>
          <a:noFill/>
        </p:spPr>
        <p:txBody>
          <a:bodyPr wrap="square" rtlCol="0">
            <a:spAutoFit/>
          </a:bodyPr>
          <a:lstStyle/>
          <a:p>
            <a:r>
              <a:rPr lang="pt-BR" sz="2000" b="1" dirty="0">
                <a:latin typeface="Verdana" panose="020B0604030504040204" pitchFamily="34" charset="0"/>
                <a:ea typeface="Verdana" panose="020B0604030504040204" pitchFamily="34" charset="0"/>
                <a:cs typeface="Verdana" panose="020B0604030504040204" pitchFamily="34" charset="0"/>
              </a:rPr>
              <a:t>1. INTRODUÇÃO</a:t>
            </a:r>
            <a:endParaRPr lang="pt-BR" sz="2000" b="1" u="sng" dirty="0">
              <a:latin typeface="Verdana" panose="020B0604030504040204" pitchFamily="34" charset="0"/>
              <a:ea typeface="Verdana" panose="020B0604030504040204" pitchFamily="34" charset="0"/>
              <a:cs typeface="Verdana" panose="020B0604030504040204" pitchFamily="34" charset="0"/>
            </a:endParaRP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
        <p:nvSpPr>
          <p:cNvPr id="3" name="CaixaDeTexto 2"/>
          <p:cNvSpPr txBox="1"/>
          <p:nvPr/>
        </p:nvSpPr>
        <p:spPr>
          <a:xfrm>
            <a:off x="255170" y="859934"/>
            <a:ext cx="9378350" cy="4801314"/>
          </a:xfrm>
          <a:prstGeom prst="rect">
            <a:avLst/>
          </a:prstGeom>
          <a:noFill/>
        </p:spPr>
        <p:txBody>
          <a:bodyPr wrap="square" rtlCol="0">
            <a:spAutoFit/>
          </a:bodyPr>
          <a:lstStyle/>
          <a:p>
            <a:r>
              <a:rPr lang="pt-BR" sz="1700" dirty="0"/>
              <a:t>Em novembro de 2015, o Instituto Nacional de Estudos e Pesquisas Educacionais (Inep) realizou a 13ª Edição do Sistema de Avaliação da Educação Básica (Saeb). </a:t>
            </a:r>
          </a:p>
          <a:p>
            <a:r>
              <a:rPr lang="pt-BR" sz="1700" dirty="0"/>
              <a:t> </a:t>
            </a:r>
          </a:p>
          <a:p>
            <a:r>
              <a:rPr lang="pt-BR" sz="1700" dirty="0"/>
              <a:t>Participaram do Saeb 2015 todas as escolas públicas brasileiras com, pelo menos, 20 estudantes matriculados no 5º ou 9º anos do Ensino Fundamental, de acordo com o Censo da Educação Básica 2015. </a:t>
            </a:r>
          </a:p>
          <a:p>
            <a:endParaRPr lang="pt-BR" sz="1700" dirty="0"/>
          </a:p>
          <a:p>
            <a:r>
              <a:rPr lang="pt-BR" sz="1700" dirty="0"/>
              <a:t>Além desse conjunto de escolas, participou também uma amostra de escolas privadas com 10 ou mais estudantes matriculados no 5º ou 9º anos do Ensino Fundamental ou na 3ª série do Ensino Médio, bem como uma amostra de escolas públicas municipais e estaduais com 10 a 19 alunos matriculados no 5º e 9º anos do Ensino Fundamental e uma amostra de escolas públicas estaduais e municipais com 10 ou mais alunos matriculados na 3ª série do Ensino Médio.</a:t>
            </a:r>
          </a:p>
          <a:p>
            <a:r>
              <a:rPr lang="pt-BR" sz="1700" dirty="0"/>
              <a:t> </a:t>
            </a:r>
          </a:p>
          <a:p>
            <a:r>
              <a:rPr lang="pt-BR" sz="1700" dirty="0"/>
              <a:t>Com exceção daquelas escolas que compuseram o segmento amostral acima referido, têm resultados divulgados todas as escolas e municípios que obtiveram pelo menos 50% de participação de estudantes do 5º ou no 9º ano do Ensino Fundamental. </a:t>
            </a:r>
          </a:p>
          <a:p>
            <a:r>
              <a:rPr lang="pt-BR" sz="1700" dirty="0"/>
              <a:t> </a:t>
            </a:r>
          </a:p>
          <a:p>
            <a:r>
              <a:rPr lang="pt-BR" sz="1700" dirty="0"/>
              <a:t>Os resultados da 3ª série do Ensino Médio são apresentados apenas por Estado e para o Brasil.</a:t>
            </a:r>
          </a:p>
        </p:txBody>
      </p:sp>
    </p:spTree>
    <p:extLst>
      <p:ext uri="{BB962C8B-B14F-4D97-AF65-F5344CB8AC3E}">
        <p14:creationId xmlns:p14="http://schemas.microsoft.com/office/powerpoint/2010/main" val="421033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421449"/>
            <a:ext cx="9289032" cy="800219"/>
          </a:xfrm>
          <a:prstGeom prst="rect">
            <a:avLst/>
          </a:prstGeom>
          <a:noFill/>
        </p:spPr>
        <p:txBody>
          <a:bodyPr wrap="square" rtlCol="0">
            <a:spAutoFit/>
          </a:bodyPr>
          <a:lstStyle/>
          <a:p>
            <a:pPr algn="ctr"/>
            <a:r>
              <a:rPr lang="pt-BR" sz="2300" b="1" dirty="0">
                <a:solidFill>
                  <a:schemeClr val="bg1"/>
                </a:solidFill>
                <a:latin typeface="Verdana" panose="020B0604030504040204" pitchFamily="34" charset="0"/>
                <a:ea typeface="Verdana" panose="020B0604030504040204" pitchFamily="34" charset="0"/>
                <a:cs typeface="Verdana" panose="020B0604030504040204" pitchFamily="34" charset="0"/>
              </a:rPr>
              <a:t>2. EVOLUÇÃO DOS RESULTADOS DO BRASIL NO SAEB</a:t>
            </a:r>
          </a:p>
          <a:p>
            <a:pPr algn="ctr"/>
            <a:r>
              <a:rPr lang="pt-BR" sz="2300" b="1" dirty="0">
                <a:solidFill>
                  <a:schemeClr val="bg1"/>
                </a:solidFill>
                <a:latin typeface="Verdana" panose="020B0604030504040204" pitchFamily="34" charset="0"/>
                <a:ea typeface="Verdana" panose="020B0604030504040204" pitchFamily="34" charset="0"/>
                <a:cs typeface="Verdana" panose="020B0604030504040204" pitchFamily="34" charset="0"/>
              </a:rPr>
              <a:t>1995 a 2015 e 2005 a 2015</a:t>
            </a:r>
          </a:p>
        </p:txBody>
      </p:sp>
    </p:spTree>
    <p:extLst>
      <p:ext uri="{BB962C8B-B14F-4D97-AF65-F5344CB8AC3E}">
        <p14:creationId xmlns:p14="http://schemas.microsoft.com/office/powerpoint/2010/main" val="1863693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5170" y="260648"/>
            <a:ext cx="9378350" cy="707886"/>
          </a:xfrm>
          <a:prstGeom prst="rect">
            <a:avLst/>
          </a:prstGeom>
          <a:noFill/>
        </p:spPr>
        <p:txBody>
          <a:bodyPr wrap="square" rtlCol="0">
            <a:spAutoFit/>
          </a:bodyPr>
          <a:lstStyle/>
          <a:p>
            <a:pPr algn="ctr"/>
            <a:r>
              <a:rPr lang="pt-BR" sz="2000" b="1" dirty="0">
                <a:latin typeface="Verdana" panose="020B0604030504040204" pitchFamily="34" charset="0"/>
                <a:ea typeface="Verdana" panose="020B0604030504040204" pitchFamily="34" charset="0"/>
                <a:cs typeface="Verdana" panose="020B0604030504040204" pitchFamily="34" charset="0"/>
              </a:rPr>
              <a:t>Evolução dos resultados do Brasil no Saeb </a:t>
            </a:r>
            <a:r>
              <a:rPr lang="pt-BR" sz="2000" b="1" dirty="0">
                <a:solidFill>
                  <a:schemeClr val="accent1"/>
                </a:solidFill>
                <a:latin typeface="Verdana" panose="020B0604030504040204" pitchFamily="34" charset="0"/>
                <a:ea typeface="Verdana" panose="020B0604030504040204" pitchFamily="34" charset="0"/>
                <a:cs typeface="Verdana" panose="020B0604030504040204" pitchFamily="34" charset="0"/>
              </a:rPr>
              <a:t>(1995 a 2015)</a:t>
            </a:r>
            <a:endParaRPr lang="pt-BR" sz="2000" dirty="0">
              <a:solidFill>
                <a:schemeClr val="accent1"/>
              </a:solidFill>
            </a:endParaRPr>
          </a:p>
          <a:p>
            <a:pPr algn="ctr"/>
            <a:r>
              <a:rPr lang="pt-BR" sz="2000" b="1" dirty="0">
                <a:latin typeface="Verdana" panose="020B0604030504040204" pitchFamily="34" charset="0"/>
                <a:ea typeface="Verdana" panose="020B0604030504040204" pitchFamily="34" charset="0"/>
                <a:cs typeface="Verdana" panose="020B0604030504040204" pitchFamily="34" charset="0"/>
              </a:rPr>
              <a:t> Proficiências médias em </a:t>
            </a:r>
            <a:r>
              <a:rPr lang="pt-BR" sz="2000" b="1" u="sng" dirty="0">
                <a:latin typeface="Verdana" panose="020B0604030504040204" pitchFamily="34" charset="0"/>
                <a:ea typeface="Verdana" panose="020B0604030504040204" pitchFamily="34" charset="0"/>
                <a:cs typeface="Verdana" panose="020B0604030504040204" pitchFamily="34" charset="0"/>
              </a:rPr>
              <a:t>Língua Portuguesa </a:t>
            </a:r>
          </a:p>
        </p:txBody>
      </p:sp>
      <p:graphicFrame>
        <p:nvGraphicFramePr>
          <p:cNvPr id="10" name="Gráfico 9"/>
          <p:cNvGraphicFramePr>
            <a:graphicFrameLocks/>
          </p:cNvGraphicFramePr>
          <p:nvPr/>
        </p:nvGraphicFramePr>
        <p:xfrm>
          <a:off x="742950" y="1107281"/>
          <a:ext cx="8420100" cy="4643438"/>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666406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5170" y="260648"/>
            <a:ext cx="9378350" cy="707886"/>
          </a:xfrm>
          <a:prstGeom prst="rect">
            <a:avLst/>
          </a:prstGeom>
          <a:noFill/>
        </p:spPr>
        <p:txBody>
          <a:bodyPr wrap="square" rtlCol="0">
            <a:spAutoFit/>
          </a:bodyPr>
          <a:lstStyle/>
          <a:p>
            <a:pPr algn="ctr"/>
            <a:r>
              <a:rPr lang="pt-BR" sz="2000" b="1" dirty="0">
                <a:latin typeface="Verdana" panose="020B0604030504040204" pitchFamily="34" charset="0"/>
                <a:ea typeface="Verdana" panose="020B0604030504040204" pitchFamily="34" charset="0"/>
                <a:cs typeface="Verdana" panose="020B0604030504040204" pitchFamily="34" charset="0"/>
              </a:rPr>
              <a:t>Evolução dos resultados do Brasil no Saeb </a:t>
            </a:r>
            <a:r>
              <a:rPr lang="pt-BR" sz="2000" b="1" dirty="0">
                <a:solidFill>
                  <a:schemeClr val="accent1"/>
                </a:solidFill>
                <a:latin typeface="Verdana" panose="020B0604030504040204" pitchFamily="34" charset="0"/>
                <a:ea typeface="Verdana" panose="020B0604030504040204" pitchFamily="34" charset="0"/>
                <a:cs typeface="Verdana" panose="020B0604030504040204" pitchFamily="34" charset="0"/>
              </a:rPr>
              <a:t>(2005 a 2015)</a:t>
            </a:r>
            <a:endParaRPr lang="pt-BR" sz="2000" dirty="0">
              <a:solidFill>
                <a:schemeClr val="accent1"/>
              </a:solidFill>
            </a:endParaRPr>
          </a:p>
          <a:p>
            <a:pPr algn="ctr"/>
            <a:r>
              <a:rPr lang="pt-BR" sz="2000" b="1" dirty="0">
                <a:latin typeface="Verdana" panose="020B0604030504040204" pitchFamily="34" charset="0"/>
                <a:ea typeface="Verdana" panose="020B0604030504040204" pitchFamily="34" charset="0"/>
                <a:cs typeface="Verdana" panose="020B0604030504040204" pitchFamily="34" charset="0"/>
              </a:rPr>
              <a:t> Proficiências médias em </a:t>
            </a:r>
            <a:r>
              <a:rPr lang="pt-BR" sz="2000" b="1" u="sng" dirty="0">
                <a:latin typeface="Verdana" panose="020B0604030504040204" pitchFamily="34" charset="0"/>
                <a:ea typeface="Verdana" panose="020B0604030504040204" pitchFamily="34" charset="0"/>
                <a:cs typeface="Verdana" panose="020B0604030504040204" pitchFamily="34" charset="0"/>
              </a:rPr>
              <a:t>Língua Portuguesa </a:t>
            </a:r>
          </a:p>
        </p:txBody>
      </p:sp>
      <p:graphicFrame>
        <p:nvGraphicFramePr>
          <p:cNvPr id="7" name="Gráfico 6"/>
          <p:cNvGraphicFramePr>
            <a:graphicFrameLocks/>
          </p:cNvGraphicFramePr>
          <p:nvPr>
            <p:extLst>
              <p:ext uri="{D42A27DB-BD31-4B8C-83A1-F6EECF244321}">
                <p14:modId xmlns:p14="http://schemas.microsoft.com/office/powerpoint/2010/main" val="858266346"/>
              </p:ext>
            </p:extLst>
          </p:nvPr>
        </p:nvGraphicFramePr>
        <p:xfrm>
          <a:off x="255170" y="1189790"/>
          <a:ext cx="916232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8" name="CaixaDeTexto 7"/>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19636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5170" y="260648"/>
            <a:ext cx="9378350" cy="707886"/>
          </a:xfrm>
          <a:prstGeom prst="rect">
            <a:avLst/>
          </a:prstGeom>
          <a:noFill/>
        </p:spPr>
        <p:txBody>
          <a:bodyPr wrap="square" rtlCol="0">
            <a:spAutoFit/>
          </a:bodyPr>
          <a:lstStyle/>
          <a:p>
            <a:pPr algn="ctr"/>
            <a:r>
              <a:rPr lang="pt-BR" sz="2000" b="1" dirty="0">
                <a:latin typeface="Verdana" panose="020B0604030504040204" pitchFamily="34" charset="0"/>
                <a:ea typeface="Verdana" panose="020B0604030504040204" pitchFamily="34" charset="0"/>
                <a:cs typeface="Verdana" panose="020B0604030504040204" pitchFamily="34" charset="0"/>
              </a:rPr>
              <a:t>Evolução dos resultados do Brasil no Saeb </a:t>
            </a:r>
            <a:r>
              <a:rPr lang="pt-BR" sz="2000" b="1" dirty="0">
                <a:solidFill>
                  <a:schemeClr val="accent1"/>
                </a:solidFill>
                <a:latin typeface="Verdana" panose="020B0604030504040204" pitchFamily="34" charset="0"/>
                <a:ea typeface="Verdana" panose="020B0604030504040204" pitchFamily="34" charset="0"/>
                <a:cs typeface="Verdana" panose="020B0604030504040204" pitchFamily="34" charset="0"/>
              </a:rPr>
              <a:t>(1995 a 2015)</a:t>
            </a:r>
            <a:endParaRPr lang="pt-BR" sz="2000" dirty="0">
              <a:solidFill>
                <a:schemeClr val="accent1"/>
              </a:solidFill>
            </a:endParaRPr>
          </a:p>
          <a:p>
            <a:pPr algn="ctr"/>
            <a:r>
              <a:rPr lang="pt-BR" sz="2000" b="1" dirty="0">
                <a:latin typeface="Verdana" panose="020B0604030504040204" pitchFamily="34" charset="0"/>
                <a:ea typeface="Verdana" panose="020B0604030504040204" pitchFamily="34" charset="0"/>
                <a:cs typeface="Verdana" panose="020B0604030504040204" pitchFamily="34" charset="0"/>
              </a:rPr>
              <a:t> Proficiências médias em </a:t>
            </a:r>
            <a:r>
              <a:rPr lang="pt-BR" sz="2000" b="1" u="sng" dirty="0">
                <a:latin typeface="Verdana" panose="020B0604030504040204" pitchFamily="34" charset="0"/>
                <a:ea typeface="Verdana" panose="020B0604030504040204" pitchFamily="34" charset="0"/>
                <a:cs typeface="Verdana" panose="020B0604030504040204" pitchFamily="34" charset="0"/>
              </a:rPr>
              <a:t>Matemática</a:t>
            </a:r>
          </a:p>
        </p:txBody>
      </p:sp>
      <p:graphicFrame>
        <p:nvGraphicFramePr>
          <p:cNvPr id="9" name="Gráfico 8"/>
          <p:cNvGraphicFramePr>
            <a:graphicFrameLocks/>
          </p:cNvGraphicFramePr>
          <p:nvPr>
            <p:extLst>
              <p:ext uri="{D42A27DB-BD31-4B8C-83A1-F6EECF244321}">
                <p14:modId xmlns:p14="http://schemas.microsoft.com/office/powerpoint/2010/main" val="614814376"/>
              </p:ext>
            </p:extLst>
          </p:nvPr>
        </p:nvGraphicFramePr>
        <p:xfrm>
          <a:off x="344488" y="1128712"/>
          <a:ext cx="9217024" cy="4785435"/>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50129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255170" y="260648"/>
            <a:ext cx="9378350" cy="707886"/>
          </a:xfrm>
          <a:prstGeom prst="rect">
            <a:avLst/>
          </a:prstGeom>
          <a:noFill/>
        </p:spPr>
        <p:txBody>
          <a:bodyPr wrap="square" rtlCol="0">
            <a:spAutoFit/>
          </a:bodyPr>
          <a:lstStyle/>
          <a:p>
            <a:pPr algn="ctr"/>
            <a:r>
              <a:rPr lang="pt-BR" sz="2000" b="1" dirty="0">
                <a:latin typeface="Verdana" panose="020B0604030504040204" pitchFamily="34" charset="0"/>
                <a:ea typeface="Verdana" panose="020B0604030504040204" pitchFamily="34" charset="0"/>
                <a:cs typeface="Verdana" panose="020B0604030504040204" pitchFamily="34" charset="0"/>
              </a:rPr>
              <a:t>Evolução dos resultados do Brasil no Saeb </a:t>
            </a:r>
            <a:r>
              <a:rPr lang="pt-BR" sz="2000" b="1" dirty="0">
                <a:solidFill>
                  <a:schemeClr val="accent1"/>
                </a:solidFill>
                <a:latin typeface="Verdana" panose="020B0604030504040204" pitchFamily="34" charset="0"/>
                <a:ea typeface="Verdana" panose="020B0604030504040204" pitchFamily="34" charset="0"/>
                <a:cs typeface="Verdana" panose="020B0604030504040204" pitchFamily="34" charset="0"/>
              </a:rPr>
              <a:t>(2005 a 2015)</a:t>
            </a:r>
            <a:endParaRPr lang="pt-BR" sz="2000" dirty="0">
              <a:solidFill>
                <a:schemeClr val="accent1"/>
              </a:solidFill>
            </a:endParaRPr>
          </a:p>
          <a:p>
            <a:pPr algn="ctr"/>
            <a:r>
              <a:rPr lang="pt-BR" sz="2000" b="1" dirty="0">
                <a:latin typeface="Verdana" panose="020B0604030504040204" pitchFamily="34" charset="0"/>
                <a:ea typeface="Verdana" panose="020B0604030504040204" pitchFamily="34" charset="0"/>
                <a:cs typeface="Verdana" panose="020B0604030504040204" pitchFamily="34" charset="0"/>
              </a:rPr>
              <a:t> Proficiências médias em </a:t>
            </a:r>
            <a:r>
              <a:rPr lang="pt-BR" sz="2000" b="1" u="sng" dirty="0">
                <a:latin typeface="Verdana" panose="020B0604030504040204" pitchFamily="34" charset="0"/>
                <a:ea typeface="Verdana" panose="020B0604030504040204" pitchFamily="34" charset="0"/>
                <a:cs typeface="Verdana" panose="020B0604030504040204" pitchFamily="34" charset="0"/>
              </a:rPr>
              <a:t>Matemática</a:t>
            </a:r>
          </a:p>
        </p:txBody>
      </p:sp>
      <p:graphicFrame>
        <p:nvGraphicFramePr>
          <p:cNvPr id="5" name="Gráfico 4"/>
          <p:cNvGraphicFramePr>
            <a:graphicFrameLocks/>
          </p:cNvGraphicFramePr>
          <p:nvPr>
            <p:extLst>
              <p:ext uri="{D42A27DB-BD31-4B8C-83A1-F6EECF244321}">
                <p14:modId xmlns:p14="http://schemas.microsoft.com/office/powerpoint/2010/main" val="1462753130"/>
              </p:ext>
            </p:extLst>
          </p:nvPr>
        </p:nvGraphicFramePr>
        <p:xfrm>
          <a:off x="416496" y="989629"/>
          <a:ext cx="9217024" cy="4924518"/>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719769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421449"/>
            <a:ext cx="9289032" cy="707886"/>
          </a:xfrm>
          <a:prstGeom prst="rect">
            <a:avLst/>
          </a:prstGeom>
          <a:noFill/>
        </p:spPr>
        <p:txBody>
          <a:bodyPr wrap="square" rtlCol="0">
            <a:spAutoFit/>
          </a:bodyPr>
          <a:lstStyle/>
          <a:p>
            <a:pPr algn="ctr"/>
            <a:r>
              <a:rPr lang="pt-BR" sz="2000" b="1" dirty="0">
                <a:solidFill>
                  <a:schemeClr val="bg1"/>
                </a:solidFill>
                <a:latin typeface="Verdana" panose="020B0604030504040204" pitchFamily="34" charset="0"/>
                <a:ea typeface="Verdana" panose="020B0604030504040204" pitchFamily="34" charset="0"/>
                <a:cs typeface="Verdana" panose="020B0604030504040204" pitchFamily="34" charset="0"/>
              </a:rPr>
              <a:t>3. EVOLUÇÃO DOS RESULTADOS DOS ESTADOS NO SAEB </a:t>
            </a:r>
          </a:p>
          <a:p>
            <a:pPr algn="ctr"/>
            <a:r>
              <a:rPr lang="pt-BR" sz="2000" b="1" dirty="0">
                <a:solidFill>
                  <a:schemeClr val="bg1"/>
                </a:solidFill>
                <a:latin typeface="Verdana" panose="020B0604030504040204" pitchFamily="34" charset="0"/>
                <a:ea typeface="Verdana" panose="020B0604030504040204" pitchFamily="34" charset="0"/>
                <a:cs typeface="Verdana" panose="020B0604030504040204" pitchFamily="34" charset="0"/>
              </a:rPr>
              <a:t>(2013 e 2015)</a:t>
            </a:r>
          </a:p>
        </p:txBody>
      </p:sp>
    </p:spTree>
    <p:extLst>
      <p:ext uri="{BB962C8B-B14F-4D97-AF65-F5344CB8AC3E}">
        <p14:creationId xmlns:p14="http://schemas.microsoft.com/office/powerpoint/2010/main" val="15547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5170" y="44624"/>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Língua Portuguesa – 5º ano do Ensino Fundamental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9" name="Retângulo 8"/>
          <p:cNvSpPr/>
          <p:nvPr/>
        </p:nvSpPr>
        <p:spPr>
          <a:xfrm>
            <a:off x="2936776" y="1124744"/>
            <a:ext cx="4248472" cy="35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8" name="Gráfico 7"/>
          <p:cNvGraphicFramePr>
            <a:graphicFrameLocks/>
          </p:cNvGraphicFramePr>
          <p:nvPr>
            <p:extLst>
              <p:ext uri="{D42A27DB-BD31-4B8C-83A1-F6EECF244321}">
                <p14:modId xmlns:p14="http://schemas.microsoft.com/office/powerpoint/2010/main" val="1508604475"/>
              </p:ext>
            </p:extLst>
          </p:nvPr>
        </p:nvGraphicFramePr>
        <p:xfrm>
          <a:off x="255170" y="548680"/>
          <a:ext cx="9378350" cy="5567633"/>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01072" y="6032321"/>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210189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255170" y="44624"/>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Matemática – 5º ano do Ensino Fundamental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8" name="Retângulo 7"/>
          <p:cNvSpPr/>
          <p:nvPr/>
        </p:nvSpPr>
        <p:spPr>
          <a:xfrm>
            <a:off x="3008784" y="1268760"/>
            <a:ext cx="3960440" cy="35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0" name="Gráfico 9"/>
          <p:cNvGraphicFramePr>
            <a:graphicFrameLocks/>
          </p:cNvGraphicFramePr>
          <p:nvPr>
            <p:extLst>
              <p:ext uri="{D42A27DB-BD31-4B8C-83A1-F6EECF244321}">
                <p14:modId xmlns:p14="http://schemas.microsoft.com/office/powerpoint/2010/main" val="2274728994"/>
              </p:ext>
            </p:extLst>
          </p:nvPr>
        </p:nvGraphicFramePr>
        <p:xfrm>
          <a:off x="255170" y="620688"/>
          <a:ext cx="9378349" cy="5455041"/>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01072" y="6032321"/>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75836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255170" y="44624"/>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Língua Portuguesa – 9º ano do Ensino Fundamental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9" name="Retângulo 8"/>
          <p:cNvSpPr/>
          <p:nvPr/>
        </p:nvSpPr>
        <p:spPr>
          <a:xfrm>
            <a:off x="2504728" y="1414487"/>
            <a:ext cx="4680520" cy="35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0" name="Gráfico 9"/>
          <p:cNvGraphicFramePr>
            <a:graphicFrameLocks/>
          </p:cNvGraphicFramePr>
          <p:nvPr>
            <p:extLst>
              <p:ext uri="{D42A27DB-BD31-4B8C-83A1-F6EECF244321}">
                <p14:modId xmlns:p14="http://schemas.microsoft.com/office/powerpoint/2010/main" val="2538864780"/>
              </p:ext>
            </p:extLst>
          </p:nvPr>
        </p:nvGraphicFramePr>
        <p:xfrm>
          <a:off x="255170" y="683336"/>
          <a:ext cx="9378350" cy="5472609"/>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73080" y="6032321"/>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395488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255170" y="116632"/>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Matemática – 9º ano do Ensino Fundamental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2" name="Retângulo 1"/>
          <p:cNvSpPr/>
          <p:nvPr/>
        </p:nvSpPr>
        <p:spPr>
          <a:xfrm>
            <a:off x="3008784" y="1356897"/>
            <a:ext cx="3960440" cy="4159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p:cNvSpPr/>
          <p:nvPr/>
        </p:nvSpPr>
        <p:spPr>
          <a:xfrm>
            <a:off x="3008784" y="1414487"/>
            <a:ext cx="3960440" cy="35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9" name="Gráfico 8"/>
          <p:cNvGraphicFramePr>
            <a:graphicFrameLocks/>
          </p:cNvGraphicFramePr>
          <p:nvPr>
            <p:extLst>
              <p:ext uri="{D42A27DB-BD31-4B8C-83A1-F6EECF244321}">
                <p14:modId xmlns:p14="http://schemas.microsoft.com/office/powerpoint/2010/main" val="1931312870"/>
              </p:ext>
            </p:extLst>
          </p:nvPr>
        </p:nvGraphicFramePr>
        <p:xfrm>
          <a:off x="255170" y="764704"/>
          <a:ext cx="9378350" cy="5311025"/>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5673080" y="6032321"/>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229676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255170" y="116632"/>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Língua Portuguesa – 3º série do Ensino Médio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9" name="Retângulo 8"/>
          <p:cNvSpPr/>
          <p:nvPr/>
        </p:nvSpPr>
        <p:spPr>
          <a:xfrm>
            <a:off x="2648744" y="1356897"/>
            <a:ext cx="4320480" cy="4159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2504728" y="1270471"/>
            <a:ext cx="4680520" cy="35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Retângulo de cantos arredondados 1"/>
          <p:cNvSpPr/>
          <p:nvPr/>
        </p:nvSpPr>
        <p:spPr>
          <a:xfrm>
            <a:off x="2648744" y="1428905"/>
            <a:ext cx="4536504" cy="2719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2" name="Gráfico 11"/>
          <p:cNvGraphicFramePr>
            <a:graphicFrameLocks/>
          </p:cNvGraphicFramePr>
          <p:nvPr>
            <p:extLst>
              <p:ext uri="{D42A27DB-BD31-4B8C-83A1-F6EECF244321}">
                <p14:modId xmlns:p14="http://schemas.microsoft.com/office/powerpoint/2010/main" val="1336451686"/>
              </p:ext>
            </p:extLst>
          </p:nvPr>
        </p:nvGraphicFramePr>
        <p:xfrm>
          <a:off x="244132" y="764705"/>
          <a:ext cx="9389388"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11" name="CaixaDeTexto 10"/>
          <p:cNvSpPr txBox="1"/>
          <p:nvPr/>
        </p:nvSpPr>
        <p:spPr>
          <a:xfrm>
            <a:off x="5673080" y="6032321"/>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985460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3728864" y="5986155"/>
            <a:ext cx="6048672" cy="323165"/>
          </a:xfrm>
          <a:prstGeom prst="rect">
            <a:avLst/>
          </a:prstGeom>
          <a:noFill/>
        </p:spPr>
        <p:txBody>
          <a:bodyPr wrap="square" rtlCol="0">
            <a:spAutoFit/>
          </a:bodyPr>
          <a:lstStyle/>
          <a:p>
            <a:pPr algn="r"/>
            <a:r>
              <a:rPr lang="pt-BR" sz="1500" b="1" dirty="0"/>
              <a:t>Fonte: Diretoria de Avaliação da Educação Básica – DAEB/INEP</a:t>
            </a:r>
          </a:p>
        </p:txBody>
      </p:sp>
      <p:sp>
        <p:nvSpPr>
          <p:cNvPr id="8" name="CaixaDeTexto 7"/>
          <p:cNvSpPr txBox="1"/>
          <p:nvPr/>
        </p:nvSpPr>
        <p:spPr>
          <a:xfrm>
            <a:off x="255170" y="116632"/>
            <a:ext cx="9378350" cy="830997"/>
          </a:xfrm>
          <a:prstGeom prst="rect">
            <a:avLst/>
          </a:prstGeom>
          <a:noFill/>
        </p:spPr>
        <p:txBody>
          <a:bodyPr wrap="square" rtlCol="0">
            <a:spAutoFit/>
          </a:bodyPr>
          <a:lstStyle/>
          <a:p>
            <a:pPr algn="ctr"/>
            <a:r>
              <a:rPr lang="pt-BR" sz="1600" b="1" dirty="0">
                <a:latin typeface="Verdana" panose="020B0604030504040204" pitchFamily="34" charset="0"/>
                <a:ea typeface="Verdana" panose="020B0604030504040204" pitchFamily="34" charset="0"/>
                <a:cs typeface="Verdana" panose="020B0604030504040204" pitchFamily="34" charset="0"/>
              </a:rPr>
              <a:t>Evolução dos resultados dos Estados no Saeb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Proficiências médias em Matemática – 3º série do Ensino Médio </a:t>
            </a:r>
          </a:p>
          <a:p>
            <a:pPr algn="ctr"/>
            <a:r>
              <a:rPr lang="pt-BR" sz="1600" b="1" dirty="0">
                <a:latin typeface="Verdana" panose="020B0604030504040204" pitchFamily="34" charset="0"/>
                <a:ea typeface="Verdana" panose="020B0604030504040204" pitchFamily="34" charset="0"/>
                <a:cs typeface="Verdana" panose="020B0604030504040204" pitchFamily="34" charset="0"/>
              </a:rPr>
              <a:t>(2013 e 2015)</a:t>
            </a:r>
            <a:endParaRPr lang="pt-BR" sz="1600" dirty="0"/>
          </a:p>
        </p:txBody>
      </p:sp>
      <p:sp>
        <p:nvSpPr>
          <p:cNvPr id="9" name="Retângulo de cantos arredondados 8"/>
          <p:cNvSpPr/>
          <p:nvPr/>
        </p:nvSpPr>
        <p:spPr>
          <a:xfrm>
            <a:off x="2648744" y="1428905"/>
            <a:ext cx="4536504" cy="2719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0" name="Gráfico 9"/>
          <p:cNvGraphicFramePr>
            <a:graphicFrameLocks/>
          </p:cNvGraphicFramePr>
          <p:nvPr>
            <p:extLst>
              <p:ext uri="{D42A27DB-BD31-4B8C-83A1-F6EECF244321}">
                <p14:modId xmlns:p14="http://schemas.microsoft.com/office/powerpoint/2010/main" val="34574651"/>
              </p:ext>
            </p:extLst>
          </p:nvPr>
        </p:nvGraphicFramePr>
        <p:xfrm>
          <a:off x="255170" y="692696"/>
          <a:ext cx="9378349" cy="53830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7848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Imagem 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456" y="42729"/>
            <a:ext cx="9798269" cy="6770647"/>
          </a:xfrm>
          <a:prstGeom prst="rect">
            <a:avLst/>
          </a:prstGeom>
        </p:spPr>
        <p:style>
          <a:lnRef idx="1">
            <a:schemeClr val="accent1"/>
          </a:lnRef>
          <a:fillRef idx="2">
            <a:schemeClr val="accent1"/>
          </a:fillRef>
          <a:effectRef idx="1">
            <a:schemeClr val="accent1"/>
          </a:effectRef>
          <a:fontRef idx="minor">
            <a:schemeClr val="dk1"/>
          </a:fontRef>
        </p:style>
      </p:pic>
      <p:sp>
        <p:nvSpPr>
          <p:cNvPr id="4" name="CaixaDeTexto 3"/>
          <p:cNvSpPr txBox="1"/>
          <p:nvPr/>
        </p:nvSpPr>
        <p:spPr>
          <a:xfrm>
            <a:off x="272480" y="3421449"/>
            <a:ext cx="9289032" cy="1384995"/>
          </a:xfrm>
          <a:prstGeom prst="rect">
            <a:avLst/>
          </a:prstGeom>
          <a:noFill/>
        </p:spPr>
        <p:txBody>
          <a:bodyPr wrap="square" rtlCol="0">
            <a:spAutoFit/>
          </a:bodyPr>
          <a:lstStyle/>
          <a:p>
            <a:pPr algn="ctr"/>
            <a:r>
              <a:rPr lang="pt-BR" sz="2800" b="1" dirty="0">
                <a:solidFill>
                  <a:schemeClr val="bg1"/>
                </a:solidFill>
                <a:latin typeface="Verdana" panose="020B0604030504040204" pitchFamily="34" charset="0"/>
                <a:ea typeface="Verdana" panose="020B0604030504040204" pitchFamily="34" charset="0"/>
                <a:cs typeface="Verdana" panose="020B0604030504040204" pitchFamily="34" charset="0"/>
              </a:rPr>
              <a:t>4. RESULTADOS DO SAEB 2015 </a:t>
            </a:r>
          </a:p>
          <a:p>
            <a:pPr algn="ctr"/>
            <a:endParaRPr lang="pt-BR" sz="2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800" b="1" dirty="0">
                <a:solidFill>
                  <a:schemeClr val="bg1"/>
                </a:solidFill>
                <a:latin typeface="Verdana" panose="020B0604030504040204" pitchFamily="34" charset="0"/>
                <a:ea typeface="Verdana" panose="020B0604030504040204" pitchFamily="34" charset="0"/>
                <a:cs typeface="Verdana" panose="020B0604030504040204" pitchFamily="34" charset="0"/>
              </a:rPr>
              <a:t>Participação</a:t>
            </a:r>
          </a:p>
        </p:txBody>
      </p:sp>
    </p:spTree>
    <p:extLst>
      <p:ext uri="{BB962C8B-B14F-4D97-AF65-F5344CB8AC3E}">
        <p14:creationId xmlns:p14="http://schemas.microsoft.com/office/powerpoint/2010/main" val="201888292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3813659558"/>
              </p:ext>
            </p:extLst>
          </p:nvPr>
        </p:nvGraphicFramePr>
        <p:xfrm>
          <a:off x="731877" y="1988840"/>
          <a:ext cx="8424936" cy="2448273"/>
        </p:xfrm>
        <a:graphic>
          <a:graphicData uri="http://schemas.openxmlformats.org/drawingml/2006/table">
            <a:tbl>
              <a:tblPr/>
              <a:tblGrid>
                <a:gridCol w="4335162">
                  <a:extLst>
                    <a:ext uri="{9D8B030D-6E8A-4147-A177-3AD203B41FA5}">
                      <a16:colId xmlns:a16="http://schemas.microsoft.com/office/drawing/2014/main" val="20000"/>
                    </a:ext>
                  </a:extLst>
                </a:gridCol>
                <a:gridCol w="2126683">
                  <a:extLst>
                    <a:ext uri="{9D8B030D-6E8A-4147-A177-3AD203B41FA5}">
                      <a16:colId xmlns:a16="http://schemas.microsoft.com/office/drawing/2014/main" val="20001"/>
                    </a:ext>
                  </a:extLst>
                </a:gridCol>
                <a:gridCol w="1963091">
                  <a:extLst>
                    <a:ext uri="{9D8B030D-6E8A-4147-A177-3AD203B41FA5}">
                      <a16:colId xmlns:a16="http://schemas.microsoft.com/office/drawing/2014/main" val="20002"/>
                    </a:ext>
                  </a:extLst>
                </a:gridCol>
              </a:tblGrid>
              <a:tr h="1022908">
                <a:tc>
                  <a:txBody>
                    <a:bodyPr/>
                    <a:lstStyle/>
                    <a:p>
                      <a:pPr algn="l" fontAlgn="b"/>
                      <a:endPar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b">
                    <a:lnL>
                      <a:noFill/>
                    </a:lnL>
                    <a:lnR>
                      <a:noFill/>
                    </a:lnR>
                    <a:lnT>
                      <a:noFill/>
                    </a:lnT>
                    <a:lnB>
                      <a:noFill/>
                    </a:lnB>
                  </a:tcPr>
                </a:tc>
                <a:tc>
                  <a:txBody>
                    <a:bodyPr/>
                    <a:lstStyle/>
                    <a:p>
                      <a:pPr algn="ctr" fontAlgn="ctr"/>
                      <a:r>
                        <a:rPr lang="pt-BR" sz="16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Escolas com resultados divulgados</a:t>
                      </a:r>
                    </a:p>
                  </a:txBody>
                  <a:tcPr marL="9525" marR="9525" marT="9525"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fontAlgn="ctr"/>
                      <a:r>
                        <a:rPr lang="pt-BR" sz="16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Estudantes Participantes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368918">
                <a:tc>
                  <a:txBody>
                    <a:bodyPr/>
                    <a:lstStyle/>
                    <a:p>
                      <a:pPr algn="l" fontAlgn="ctr"/>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5º ano do Ensino Fundamental</a:t>
                      </a:r>
                    </a:p>
                  </a:txBody>
                  <a:tcPr marL="857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38.155</a:t>
                      </a:r>
                    </a:p>
                  </a:txBody>
                  <a:tcPr marL="9525" marR="9525" marT="9525" marB="0" anchor="b">
                    <a:lnL w="1270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tcPr>
                </a:tc>
                <a:tc>
                  <a:txBody>
                    <a:bodyPr/>
                    <a:lstStyle/>
                    <a:p>
                      <a:pPr algn="r" fontAlgn="b"/>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2.071.581</a:t>
                      </a:r>
                    </a:p>
                  </a:txBody>
                  <a:tcPr marL="9525" marR="9525" marT="9525" marB="0" anchor="b">
                    <a:lnL>
                      <a:noFill/>
                    </a:lnL>
                    <a:lnR>
                      <a:noFill/>
                    </a:lnR>
                    <a:lnT w="190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1"/>
                  </a:ext>
                </a:extLst>
              </a:tr>
              <a:tr h="352149">
                <a:tc>
                  <a:txBody>
                    <a:bodyPr/>
                    <a:lstStyle/>
                    <a:p>
                      <a:pPr algn="l" fontAlgn="ctr"/>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9º ano do Ensino Fundamental</a:t>
                      </a:r>
                    </a:p>
                  </a:txBody>
                  <a:tcPr marL="857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29.620</a:t>
                      </a:r>
                    </a:p>
                  </a:txBody>
                  <a:tcPr marL="9525" marR="9525" marT="9525"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r" fontAlgn="b"/>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1.842.034</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52149">
                <a:tc>
                  <a:txBody>
                    <a:bodyPr/>
                    <a:lstStyle/>
                    <a:p>
                      <a:pPr algn="l" fontAlgn="ctr"/>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3ª série do Ensino</a:t>
                      </a:r>
                      <a:r>
                        <a:rPr lang="pt-BR" sz="1600" b="0" i="0" u="none" strike="noStrike" baseline="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Médio</a:t>
                      </a:r>
                      <a:endPar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57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b"/>
                      <a:r>
                        <a:rPr lang="pt-BR" sz="16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0</a:t>
                      </a:r>
                    </a:p>
                  </a:txBody>
                  <a:tcPr marL="9525" marR="9525" marT="9525"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r" fontAlgn="b"/>
                      <a:r>
                        <a:rPr lang="pt-BR" sz="16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72.575</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52149">
                <a:tc>
                  <a:txBody>
                    <a:bodyPr/>
                    <a:lstStyle/>
                    <a:p>
                      <a:pPr algn="l" fontAlgn="ctr"/>
                      <a:r>
                        <a:rPr lang="pt-BR" sz="16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TOTAL</a:t>
                      </a:r>
                    </a:p>
                  </a:txBody>
                  <a:tcPr marL="857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b"/>
                      <a:r>
                        <a:rPr lang="pt-BR" sz="16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57.744</a:t>
                      </a:r>
                    </a:p>
                  </a:txBody>
                  <a:tcPr marL="9525" marR="9525" marT="9525"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r" fontAlgn="b"/>
                      <a:r>
                        <a:rPr lang="pt-BR" sz="16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3.986.190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6" name="CaixaDeTexto 5"/>
          <p:cNvSpPr txBox="1"/>
          <p:nvPr/>
        </p:nvSpPr>
        <p:spPr>
          <a:xfrm>
            <a:off x="255170" y="303620"/>
            <a:ext cx="9378350" cy="677108"/>
          </a:xfrm>
          <a:prstGeom prst="rect">
            <a:avLst/>
          </a:prstGeom>
          <a:noFill/>
        </p:spPr>
        <p:txBody>
          <a:bodyPr wrap="square" rtlCol="0">
            <a:spAutoFit/>
          </a:bodyPr>
          <a:lstStyle/>
          <a:p>
            <a:pPr algn="ctr"/>
            <a:r>
              <a:rPr lang="pt-BR" sz="19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sz="1900" b="1" dirty="0">
                <a:latin typeface="Verdana" panose="020B0604030504040204" pitchFamily="34" charset="0"/>
                <a:ea typeface="Verdana" panose="020B0604030504040204" pitchFamily="34" charset="0"/>
                <a:cs typeface="Verdana" panose="020B0604030504040204" pitchFamily="34" charset="0"/>
              </a:rPr>
              <a:t>Participação de escolas e estudantes</a:t>
            </a:r>
          </a:p>
        </p:txBody>
      </p:sp>
      <p:sp>
        <p:nvSpPr>
          <p:cNvPr id="8" name="CaixaDeTexto 7"/>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4045907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284984"/>
            <a:ext cx="9289032" cy="209288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4.1 RESULTADOS DO SAEB 2015 </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5º ano do Ensino Fundamental</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LINGUA PORTUGUESA</a:t>
            </a:r>
          </a:p>
        </p:txBody>
      </p:sp>
    </p:spTree>
    <p:extLst>
      <p:ext uri="{BB962C8B-B14F-4D97-AF65-F5344CB8AC3E}">
        <p14:creationId xmlns:p14="http://schemas.microsoft.com/office/powerpoint/2010/main" val="1651440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médias por Município </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Língua Portuguesa</a:t>
            </a:r>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8704" y="1052736"/>
            <a:ext cx="5095207" cy="4789494"/>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4362" y="4869160"/>
            <a:ext cx="2993022" cy="468000"/>
          </a:xfrm>
          <a:prstGeom prst="rect">
            <a:avLst/>
          </a:prstGeom>
        </p:spPr>
      </p:pic>
      <p:sp>
        <p:nvSpPr>
          <p:cNvPr id="4" name="CaixaDeTexto 3"/>
          <p:cNvSpPr txBox="1"/>
          <p:nvPr/>
        </p:nvSpPr>
        <p:spPr>
          <a:xfrm>
            <a:off x="344488" y="4725144"/>
            <a:ext cx="3960440" cy="323165"/>
          </a:xfrm>
          <a:prstGeom prst="rect">
            <a:avLst/>
          </a:prstGeom>
          <a:noFill/>
        </p:spPr>
        <p:txBody>
          <a:bodyPr wrap="square" rtlCol="0">
            <a:spAutoFit/>
          </a:bodyPr>
          <a:lstStyle/>
          <a:p>
            <a:r>
              <a:rPr lang="pt-BR" sz="1500" b="1" dirty="0">
                <a:latin typeface="Verdana" panose="020B0604030504040204" pitchFamily="34" charset="0"/>
                <a:ea typeface="Verdana" panose="020B0604030504040204" pitchFamily="34" charset="0"/>
                <a:cs typeface="Verdana" panose="020B0604030504040204" pitchFamily="34" charset="0"/>
              </a:rPr>
              <a:t>Proficiência média nacional: 208</a:t>
            </a:r>
          </a:p>
        </p:txBody>
      </p:sp>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043068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corte de Tela"/>
          <p:cNvPicPr>
            <a:picLocks noChangeAspect="1"/>
          </p:cNvPicPr>
          <p:nvPr/>
        </p:nvPicPr>
        <p:blipFill rotWithShape="1">
          <a:blip r:embed="rId2">
            <a:extLst>
              <a:ext uri="{28A0092B-C50C-407E-A947-70E740481C1C}">
                <a14:useLocalDpi xmlns:a14="http://schemas.microsoft.com/office/drawing/2010/main" val="0"/>
              </a:ext>
            </a:extLst>
          </a:blip>
          <a:srcRect t="5784"/>
          <a:stretch/>
        </p:blipFill>
        <p:spPr>
          <a:xfrm>
            <a:off x="322705" y="1196752"/>
            <a:ext cx="9166799" cy="4536504"/>
          </a:xfrm>
          <a:prstGeom prst="rect">
            <a:avLst/>
          </a:prstGeom>
        </p:spPr>
      </p:pic>
      <p:sp>
        <p:nvSpPr>
          <p:cNvPr id="5" name="CaixaDeTexto 4"/>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máximas, médias e mínimas das escolas avaliadas </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Língua Portuguesa</a:t>
            </a:r>
          </a:p>
        </p:txBody>
      </p:sp>
    </p:spTree>
    <p:extLst>
      <p:ext uri="{BB962C8B-B14F-4D97-AF65-F5344CB8AC3E}">
        <p14:creationId xmlns:p14="http://schemas.microsoft.com/office/powerpoint/2010/main" val="1600730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Recorte de Tela"/>
          <p:cNvPicPr>
            <a:picLocks noChangeAspect="1"/>
          </p:cNvPicPr>
          <p:nvPr/>
        </p:nvPicPr>
        <p:blipFill rotWithShape="1">
          <a:blip r:embed="rId2">
            <a:extLst>
              <a:ext uri="{28A0092B-C50C-407E-A947-70E740481C1C}">
                <a14:useLocalDpi xmlns:a14="http://schemas.microsoft.com/office/drawing/2010/main" val="0"/>
              </a:ext>
            </a:extLst>
          </a:blip>
          <a:srcRect l="1302" r="1609"/>
          <a:stretch/>
        </p:blipFill>
        <p:spPr>
          <a:xfrm>
            <a:off x="534830" y="1124744"/>
            <a:ext cx="8749206" cy="4680520"/>
          </a:xfrm>
          <a:prstGeom prst="rect">
            <a:avLst/>
          </a:prstGeom>
        </p:spPr>
      </p:pic>
      <p:sp>
        <p:nvSpPr>
          <p:cNvPr id="16" name="CaixaDeTexto 15"/>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 por Estado e Brasil </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Língua Portuguesa</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984049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5º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Língua Portuguesa</a:t>
            </a: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299" y="940730"/>
            <a:ext cx="5131924" cy="4824000"/>
          </a:xfrm>
          <a:prstGeom prst="rect">
            <a:avLst/>
          </a:prstGeom>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9" name="Image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11" name="Imagem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12" name="Imagem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13" name="Imagem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89298" y="940730"/>
            <a:ext cx="5131925" cy="4824000"/>
          </a:xfrm>
          <a:prstGeom prst="rect">
            <a:avLst/>
          </a:prstGeom>
        </p:spPr>
      </p:pic>
      <p:pic>
        <p:nvPicPr>
          <p:cNvPr id="14" name="Imagem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3732" y="2636912"/>
            <a:ext cx="1765012" cy="1008112"/>
          </a:xfrm>
          <a:prstGeom prst="rect">
            <a:avLst/>
          </a:prstGeom>
        </p:spPr>
      </p:pic>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16" name="Imagem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4923" y="110073"/>
            <a:ext cx="2106382" cy="1980000"/>
          </a:xfrm>
          <a:prstGeom prst="rect">
            <a:avLst/>
          </a:prstGeom>
        </p:spPr>
      </p:pic>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922" y="142761"/>
            <a:ext cx="2160240" cy="2030626"/>
          </a:xfrm>
          <a:prstGeom prst="rect">
            <a:avLst/>
          </a:prstGeom>
        </p:spPr>
      </p:pic>
      <p:pic>
        <p:nvPicPr>
          <p:cNvPr id="18" name="Imagem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3161" y="44624"/>
            <a:ext cx="2106383" cy="1980000"/>
          </a:xfrm>
          <a:prstGeom prst="rect">
            <a:avLst/>
          </a:prstGeom>
        </p:spPr>
      </p:pic>
      <p:pic>
        <p:nvPicPr>
          <p:cNvPr id="19" name="Imagem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6618" y="2060848"/>
            <a:ext cx="2106383" cy="1980000"/>
          </a:xfrm>
          <a:prstGeom prst="rect">
            <a:avLst/>
          </a:prstGeom>
        </p:spPr>
      </p:pic>
      <p:pic>
        <p:nvPicPr>
          <p:cNvPr id="20" name="Imagem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91305" y="2025144"/>
            <a:ext cx="2151855" cy="2022744"/>
          </a:xfrm>
          <a:prstGeom prst="rect">
            <a:avLst/>
          </a:prstGeom>
        </p:spPr>
      </p:pic>
      <p:pic>
        <p:nvPicPr>
          <p:cNvPr id="21" name="Imagem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161" y="1988840"/>
            <a:ext cx="2106383" cy="1980000"/>
          </a:xfrm>
          <a:prstGeom prst="rect">
            <a:avLst/>
          </a:prstGeom>
        </p:spPr>
      </p:pic>
      <p:pic>
        <p:nvPicPr>
          <p:cNvPr id="22" name="Imagem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3732" y="3933056"/>
            <a:ext cx="2106383" cy="1980000"/>
          </a:xfrm>
          <a:prstGeom prst="rect">
            <a:avLst/>
          </a:prstGeom>
        </p:spPr>
      </p:pic>
      <p:pic>
        <p:nvPicPr>
          <p:cNvPr id="23" name="Imagem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6816" y="3933056"/>
            <a:ext cx="2106383" cy="1980000"/>
          </a:xfrm>
          <a:prstGeom prst="rect">
            <a:avLst/>
          </a:prstGeom>
        </p:spPr>
      </p:pic>
      <p:pic>
        <p:nvPicPr>
          <p:cNvPr id="24" name="Imagem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82921" y="3933056"/>
            <a:ext cx="2106383" cy="1980000"/>
          </a:xfrm>
          <a:prstGeom prst="rect">
            <a:avLst/>
          </a:prstGeom>
        </p:spPr>
      </p:pic>
      <p:pic>
        <p:nvPicPr>
          <p:cNvPr id="25" name="Imagem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89304" y="3882431"/>
            <a:ext cx="2160239" cy="2030625"/>
          </a:xfrm>
          <a:prstGeom prst="rect">
            <a:avLst/>
          </a:prstGeom>
        </p:spPr>
      </p:pic>
      <p:sp>
        <p:nvSpPr>
          <p:cNvPr id="26" name="CaixaDeTexto 2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83293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par>
                                <p:cTn id="61" presetID="10" presetClass="entr" presetSubtype="0" fill="hold"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childTnLst>
                                </p:cTn>
                              </p:par>
                              <p:par>
                                <p:cTn id="64" presetID="10" presetClass="entr" presetSubtype="0" fill="hold"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par>
                                <p:cTn id="67" presetID="10"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par>
                                <p:cTn id="70" presetID="10" presetClass="entr" presetSubtype="0" fill="hold"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par>
                                <p:cTn id="73" presetID="10"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par>
                                <p:cTn id="76" presetID="10" presetClass="entr" presetSubtype="0" fill="hold"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par>
                                <p:cTn id="79" presetID="10"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par>
                                <p:cTn id="82" presetID="10" presetClass="entr" presetSubtype="0" fill="hold"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childTnLst>
                                </p:cTn>
                              </p:par>
                              <p:par>
                                <p:cTn id="85" presetID="10" presetClass="entr" presetSubtype="0"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72480" y="155248"/>
            <a:ext cx="9361040" cy="692497"/>
          </a:xfrm>
          <a:prstGeom prst="rect">
            <a:avLst/>
          </a:prstGeom>
          <a:noFill/>
        </p:spPr>
        <p:txBody>
          <a:bodyPr wrap="square" rtlCol="0">
            <a:spAutoFit/>
          </a:bodyPr>
          <a:lstStyle/>
          <a:p>
            <a:pPr algn="ctr"/>
            <a:r>
              <a:rPr lang="pt-BR" sz="13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sz="1300" b="1" dirty="0">
                <a:latin typeface="Verdana" panose="020B0604030504040204" pitchFamily="34" charset="0"/>
                <a:ea typeface="Verdana" panose="020B0604030504040204" pitchFamily="34" charset="0"/>
                <a:cs typeface="Verdana" panose="020B0604030504040204" pitchFamily="34" charset="0"/>
              </a:rPr>
              <a:t>Proficiências médias dos alunos associadas ao Indicador de Nível Socioeconômico (INSE) </a:t>
            </a:r>
          </a:p>
          <a:p>
            <a:pPr algn="ctr"/>
            <a:r>
              <a:rPr lang="pt-BR" sz="1300" b="1" dirty="0">
                <a:latin typeface="Verdana" panose="020B0604030504040204" pitchFamily="34" charset="0"/>
                <a:ea typeface="Verdana" panose="020B0604030504040204" pitchFamily="34" charset="0"/>
                <a:cs typeface="Verdana" panose="020B0604030504040204" pitchFamily="34" charset="0"/>
              </a:rPr>
              <a:t>5º ano do Ensino Fundamental – Língua Portuguesa – por Estado</a:t>
            </a:r>
          </a:p>
        </p:txBody>
      </p:sp>
      <p:grpSp>
        <p:nvGrpSpPr>
          <p:cNvPr id="6" name="Grupo 5"/>
          <p:cNvGrpSpPr/>
          <p:nvPr/>
        </p:nvGrpSpPr>
        <p:grpSpPr>
          <a:xfrm>
            <a:off x="396865" y="1008288"/>
            <a:ext cx="9090318" cy="3932880"/>
            <a:chOff x="69010" y="1295636"/>
            <a:chExt cx="9774547" cy="3835359"/>
          </a:xfrm>
        </p:grpSpPr>
        <p:pic>
          <p:nvPicPr>
            <p:cNvPr id="12" name="Imagem 11" descr="Recorte de Tela"/>
            <p:cNvPicPr>
              <a:picLocks noChangeAspect="1"/>
            </p:cNvPicPr>
            <p:nvPr/>
          </p:nvPicPr>
          <p:blipFill rotWithShape="1">
            <a:blip r:embed="rId2">
              <a:extLst>
                <a:ext uri="{28A0092B-C50C-407E-A947-70E740481C1C}">
                  <a14:useLocalDpi xmlns:a14="http://schemas.microsoft.com/office/drawing/2010/main" val="0"/>
                </a:ext>
              </a:extLst>
            </a:blip>
            <a:srcRect t="7706" b="4537"/>
            <a:stretch/>
          </p:blipFill>
          <p:spPr>
            <a:xfrm>
              <a:off x="4813655" y="4437112"/>
              <a:ext cx="5029902" cy="693883"/>
            </a:xfrm>
            <a:prstGeom prst="rect">
              <a:avLst/>
            </a:prstGeom>
          </p:spPr>
        </p:pic>
        <p:grpSp>
          <p:nvGrpSpPr>
            <p:cNvPr id="8" name="Grupo 7"/>
            <p:cNvGrpSpPr/>
            <p:nvPr/>
          </p:nvGrpSpPr>
          <p:grpSpPr>
            <a:xfrm>
              <a:off x="69010" y="1295636"/>
              <a:ext cx="9774547" cy="2992689"/>
              <a:chOff x="69010" y="1371906"/>
              <a:chExt cx="9558069" cy="2915728"/>
            </a:xfrm>
          </p:grpSpPr>
          <p:pic>
            <p:nvPicPr>
              <p:cNvPr id="9" name="Imagem 8" descr="Recorte de Tela"/>
              <p:cNvPicPr>
                <a:picLocks noChangeAspect="1"/>
              </p:cNvPicPr>
              <p:nvPr/>
            </p:nvPicPr>
            <p:blipFill rotWithShape="1">
              <a:blip r:embed="rId3">
                <a:extLst>
                  <a:ext uri="{28A0092B-C50C-407E-A947-70E740481C1C}">
                    <a14:useLocalDpi xmlns:a14="http://schemas.microsoft.com/office/drawing/2010/main" val="0"/>
                  </a:ext>
                </a:extLst>
              </a:blip>
              <a:srcRect l="1258" t="2517" b="2126"/>
              <a:stretch/>
            </p:blipFill>
            <p:spPr>
              <a:xfrm>
                <a:off x="69010" y="1371906"/>
                <a:ext cx="4884071" cy="2915728"/>
              </a:xfrm>
              <a:prstGeom prst="rect">
                <a:avLst/>
              </a:prstGeom>
            </p:spPr>
          </p:pic>
          <p:pic>
            <p:nvPicPr>
              <p:cNvPr id="10" name="Imagem 9" descr="Recorte de Tela"/>
              <p:cNvPicPr>
                <a:picLocks noChangeAspect="1"/>
              </p:cNvPicPr>
              <p:nvPr/>
            </p:nvPicPr>
            <p:blipFill rotWithShape="1">
              <a:blip r:embed="rId4">
                <a:extLst>
                  <a:ext uri="{28A0092B-C50C-407E-A947-70E740481C1C}">
                    <a14:useLocalDpi xmlns:a14="http://schemas.microsoft.com/office/drawing/2010/main" val="0"/>
                  </a:ext>
                </a:extLst>
              </a:blip>
              <a:srcRect l="1917" t="2830" r="1478" b="2278"/>
              <a:stretch/>
            </p:blipFill>
            <p:spPr>
              <a:xfrm>
                <a:off x="4868122" y="1371906"/>
                <a:ext cx="4758957" cy="2915728"/>
              </a:xfrm>
              <a:prstGeom prst="rect">
                <a:avLst/>
              </a:prstGeom>
            </p:spPr>
          </p:pic>
        </p:grpSp>
      </p:grpSp>
      <p:sp>
        <p:nvSpPr>
          <p:cNvPr id="13" name="CaixaDeTexto 12"/>
          <p:cNvSpPr txBox="1"/>
          <p:nvPr/>
        </p:nvSpPr>
        <p:spPr>
          <a:xfrm>
            <a:off x="128464" y="5085184"/>
            <a:ext cx="9649072" cy="1077218"/>
          </a:xfrm>
          <a:prstGeom prst="rect">
            <a:avLst/>
          </a:prstGeom>
          <a:noFill/>
        </p:spPr>
        <p:txBody>
          <a:bodyPr wrap="square" rtlCol="0">
            <a:spAutoFit/>
          </a:bodyPr>
          <a:lstStyle/>
          <a:p>
            <a:r>
              <a:rPr lang="pt-BR" sz="1600" dirty="0"/>
              <a:t>A coluna vermelha indica a proficiência média dos alunos pertencentes a escolas do primeiro quintil do INSE, ou seja, aquelas que apresentam nível socioeconômico mais baixo. A coluna azul, por sua vez, indica a proficiência média dos alunos pertencentes às escolas do último quintil do INSE, ou seja, aquelas que apresentam nível socioeconômico mais alto. </a:t>
            </a:r>
          </a:p>
        </p:txBody>
      </p:sp>
      <p:sp>
        <p:nvSpPr>
          <p:cNvPr id="11" name="CaixaDeTexto 10"/>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788927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284984"/>
            <a:ext cx="9289032" cy="209288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4.1 RESULTADOS DO SAEB 2015 </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5º ano do Ensino Fundamental</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MATEMÁTICA</a:t>
            </a:r>
          </a:p>
        </p:txBody>
      </p:sp>
    </p:spTree>
    <p:extLst>
      <p:ext uri="{BB962C8B-B14F-4D97-AF65-F5344CB8AC3E}">
        <p14:creationId xmlns:p14="http://schemas.microsoft.com/office/powerpoint/2010/main" val="4207535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Y:\CGAI\3~1.CGA\2~1.DIV\2~1.ENS\2~1.SAE\SAEB20~2\DIVULG~2\APRESE~1\Mapas\79OWK00~\3ORIGI~1\5_MT_MEDIA_ACIMA_ABAIXO recortado.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123" y="1004853"/>
            <a:ext cx="5388362" cy="5065061"/>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médias por Município </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Matemática</a:t>
            </a:r>
          </a:p>
        </p:txBody>
      </p:sp>
      <p:sp>
        <p:nvSpPr>
          <p:cNvPr id="4" name="CaixaDeTexto 3"/>
          <p:cNvSpPr txBox="1"/>
          <p:nvPr/>
        </p:nvSpPr>
        <p:spPr>
          <a:xfrm>
            <a:off x="344488" y="4725144"/>
            <a:ext cx="3960440" cy="323165"/>
          </a:xfrm>
          <a:prstGeom prst="rect">
            <a:avLst/>
          </a:prstGeom>
          <a:noFill/>
        </p:spPr>
        <p:txBody>
          <a:bodyPr wrap="square" rtlCol="0">
            <a:spAutoFit/>
          </a:bodyPr>
          <a:lstStyle/>
          <a:p>
            <a:r>
              <a:rPr lang="pt-BR" sz="1500" b="1" dirty="0">
                <a:latin typeface="Verdana" panose="020B0604030504040204" pitchFamily="34" charset="0"/>
                <a:ea typeface="Verdana" panose="020B0604030504040204" pitchFamily="34" charset="0"/>
                <a:cs typeface="Verdana" panose="020B0604030504040204" pitchFamily="34" charset="0"/>
              </a:rPr>
              <a:t>Proficiência média nacional: 219</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50" y="4783533"/>
            <a:ext cx="2776871" cy="589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933839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27" y="1047371"/>
            <a:ext cx="8235787" cy="4757893"/>
          </a:xfrm>
          <a:prstGeom prst="rect">
            <a:avLst/>
          </a:prstGeom>
        </p:spPr>
      </p:pic>
      <p:sp>
        <p:nvSpPr>
          <p:cNvPr id="6" name="CaixaDeTexto 5"/>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máximas, médias e mínimas das escolas avaliadas </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Matemática – por Estado</a:t>
            </a:r>
          </a:p>
        </p:txBody>
      </p:sp>
      <p:sp>
        <p:nvSpPr>
          <p:cNvPr id="9" name="CaixaDeTexto 8"/>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974004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536" y="1037862"/>
            <a:ext cx="8195939" cy="4876285"/>
          </a:xfrm>
          <a:prstGeom prst="rect">
            <a:avLst/>
          </a:prstGeom>
        </p:spPr>
      </p:pic>
      <p:sp>
        <p:nvSpPr>
          <p:cNvPr id="7" name="CaixaDeTexto 6"/>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a:t>
            </a:r>
          </a:p>
          <a:p>
            <a:pPr algn="ctr"/>
            <a:r>
              <a:rPr lang="pt-BR" b="1" dirty="0">
                <a:latin typeface="Verdana" panose="020B0604030504040204" pitchFamily="34" charset="0"/>
                <a:ea typeface="Verdana" panose="020B0604030504040204" pitchFamily="34" charset="0"/>
                <a:cs typeface="Verdana" panose="020B0604030504040204" pitchFamily="34" charset="0"/>
              </a:rPr>
              <a:t>5º ano do Ensino Fundamental – Matemática– por Estado</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278476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5º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Matemática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3074" name="Picture 2" descr="Y:\CGAI\3. CGAI EI - Articulação\2. Divulgação\2. Ensino Fundamental\2. SAEB - Sistema de Avaliação da Educação Básica\SAEB 2015\Divulgação final\Apresentação à Presidência\Mapas\MAPAS_NIVEIS_5_ESCALA_SAEB\5_2_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0872" y="690530"/>
            <a:ext cx="5361701"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Y:\CGAI\3. CGAI EI - Articulação\2. Divulgação\2. Ensino Fundamental\2. SAEB - Sistema de Avaliação da Educação Básica\SAEB 2015\Divulgação final\Apresentação à Presidência\Mapas\MAPAS_NIVEIS_5_ESCALA_SAEB\5_2_legenda_cor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48" y="2852936"/>
            <a:ext cx="1771048" cy="102942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Y:\CGAI\3. CGAI EI - Articulação\2. Divulgação\2. Ensino Fundamental\2. SAEB - Sistema de Avaliação da Educação Básica\SAEB 2015\Divulgação final\Apresentação à Presidência\Mapas\MAPAS_NIVEIS_5_ESCALA_SAEB\5_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0872" y="690530"/>
            <a:ext cx="5361703"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Y:\CGAI\3. CGAI EI - Articulação\2. Divulgação\2. Ensino Fundamental\2. SAEB - Sistema de Avaliação da Educação Básica\SAEB 2015\Divulgação final\Apresentação à Presidência\Mapas\MAPAS_NIVEIS_5_ESCALA_SAEB\5_2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0872" y="690530"/>
            <a:ext cx="5361700"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Y:\CGAI\3. CGAI EI - Articulação\2. Divulgação\2. Ensino Fundamental\2. SAEB - Sistema de Avaliação da Educação Básica\SAEB 2015\Divulgação final\Apresentação à Presidência\Mapas\MAPAS_NIVEIS_5_ESCALA_SAEB\5_2_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00872" y="690530"/>
            <a:ext cx="5361704"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Y:\CGAI\3. CGAI EI - Articulação\2. Divulgação\2. Ensino Fundamental\2. SAEB - Sistema de Avaliação da Educação Básica\SAEB 2015\Divulgação final\Apresentação à Presidência\Mapas\MAPAS_NIVEIS_5_ESCALA_SAEB\5_2_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00872" y="690530"/>
            <a:ext cx="5361704"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Y:\CGAI\3. CGAI EI - Articulação\2. Divulgação\2. Ensino Fundamental\2. SAEB - Sistema de Avaliação da Educação Básica\SAEB 2015\Divulgação final\Apresentação à Presidência\Mapas\MAPAS_NIVEIS_5_ESCALA_SAEB\5_2_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00872" y="690530"/>
            <a:ext cx="5361701"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Y:\CGAI\3. CGAI EI - Articulação\2. Divulgação\2. Ensino Fundamental\2. SAEB - Sistema de Avaliação da Educação Básica\SAEB 2015\Divulgação final\Apresentação à Presidência\Mapas\MAPAS_NIVEIS_5_ESCALA_SAEB\5_2_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00872" y="690530"/>
            <a:ext cx="5361705"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Y:\CGAI\3. CGAI EI - Articulação\2. Divulgação\2. Ensino Fundamental\2. SAEB - Sistema de Avaliação da Educação Básica\SAEB 2015\Divulgação final\Apresentação à Presidência\Mapas\MAPAS_NIVEIS_5_ESCALA_SAEB\5_2_7.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00872" y="690530"/>
            <a:ext cx="5361704"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Y:\CGAI\3. CGAI EI - Articulação\2. Divulgação\2. Ensino Fundamental\2. SAEB - Sistema de Avaliação da Educação Básica\SAEB 2015\Divulgação final\Apresentação à Presidência\Mapas\MAPAS_NIVEIS_5_ESCALA_SAEB\5_2_8.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800872" y="690530"/>
            <a:ext cx="5361703"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Y:\CGAI\3. CGAI EI - Articulação\2. Divulgação\2. Ensino Fundamental\2. SAEB - Sistema de Avaliação da Educação Básica\SAEB 2015\Divulgação final\Apresentação à Presidência\Mapas\MAPAS_NIVEIS_5_ESCALA_SAEB\5_2_9.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00872" y="690530"/>
            <a:ext cx="5361700" cy="50400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Y:\CGAI\3. CGAI EI - Articulação\2. Divulgação\2. Ensino Fundamental\2. SAEB - Sistema de Avaliação da Educação Básica\SAEB 2015\Divulgação final\Apresentação à Presidência\Mapas\MAPAS_NIVEIS_5_ESCALA_SAEB\5_2_1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815886" y="5758831"/>
            <a:ext cx="1761897" cy="1656183"/>
          </a:xfrm>
          <a:prstGeom prst="rect">
            <a:avLst/>
          </a:prstGeom>
          <a:noFill/>
          <a:extLst>
            <a:ext uri="{909E8E84-426E-40DD-AFC4-6F175D3DCCD1}">
              <a14:hiddenFill xmlns:a14="http://schemas.microsoft.com/office/drawing/2010/main">
                <a:solidFill>
                  <a:srgbClr val="FFFFFF"/>
                </a:solidFill>
              </a14:hiddenFill>
            </a:ext>
          </a:extLst>
        </p:spPr>
      </p:pic>
      <p:sp>
        <p:nvSpPr>
          <p:cNvPr id="17" name="CaixaDeTexto 1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10666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500"/>
                                        <p:tgtEl>
                                          <p:spTgt spid="3076"/>
                                        </p:tgtEl>
                                      </p:cBhvr>
                                    </p:animEffect>
                                  </p:childTnLst>
                                  <p:subTnLst>
                                    <p:set>
                                      <p:cBhvr override="childStyle">
                                        <p:cTn dur="1" fill="hold" display="0" masterRel="nextClick" afterEffect="1"/>
                                        <p:tgtEl>
                                          <p:spTgt spid="307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7"/>
                                        </p:tgtEl>
                                        <p:attrNameLst>
                                          <p:attrName>style.visibility</p:attrName>
                                        </p:attrNameLst>
                                      </p:cBhvr>
                                      <p:to>
                                        <p:strVal val="visible"/>
                                      </p:to>
                                    </p:set>
                                    <p:animEffect transition="in" filter="fade">
                                      <p:cBhvr>
                                        <p:cTn id="17" dur="500"/>
                                        <p:tgtEl>
                                          <p:spTgt spid="3077"/>
                                        </p:tgtEl>
                                      </p:cBhvr>
                                    </p:animEffect>
                                  </p:childTnLst>
                                  <p:subTnLst>
                                    <p:set>
                                      <p:cBhvr override="childStyle">
                                        <p:cTn dur="1" fill="hold" display="0" masterRel="nextClick" afterEffect="1"/>
                                        <p:tgtEl>
                                          <p:spTgt spid="307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8"/>
                                        </p:tgtEl>
                                        <p:attrNameLst>
                                          <p:attrName>style.visibility</p:attrName>
                                        </p:attrNameLst>
                                      </p:cBhvr>
                                      <p:to>
                                        <p:strVal val="visible"/>
                                      </p:to>
                                    </p:set>
                                    <p:animEffect transition="in" filter="fade">
                                      <p:cBhvr>
                                        <p:cTn id="22" dur="500"/>
                                        <p:tgtEl>
                                          <p:spTgt spid="3078"/>
                                        </p:tgtEl>
                                      </p:cBhvr>
                                    </p:animEffect>
                                  </p:childTnLst>
                                  <p:subTnLst>
                                    <p:set>
                                      <p:cBhvr override="childStyle">
                                        <p:cTn dur="1" fill="hold" display="0" masterRel="nextClick" afterEffect="1"/>
                                        <p:tgtEl>
                                          <p:spTgt spid="3078"/>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9"/>
                                        </p:tgtEl>
                                        <p:attrNameLst>
                                          <p:attrName>style.visibility</p:attrName>
                                        </p:attrNameLst>
                                      </p:cBhvr>
                                      <p:to>
                                        <p:strVal val="visible"/>
                                      </p:to>
                                    </p:set>
                                    <p:animEffect transition="in" filter="fade">
                                      <p:cBhvr>
                                        <p:cTn id="27" dur="500"/>
                                        <p:tgtEl>
                                          <p:spTgt spid="3079"/>
                                        </p:tgtEl>
                                      </p:cBhvr>
                                    </p:animEffect>
                                  </p:childTnLst>
                                  <p:subTnLst>
                                    <p:set>
                                      <p:cBhvr override="childStyle">
                                        <p:cTn dur="1" fill="hold" display="0" masterRel="nextClick" afterEffect="1"/>
                                        <p:tgtEl>
                                          <p:spTgt spid="307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80"/>
                                        </p:tgtEl>
                                        <p:attrNameLst>
                                          <p:attrName>style.visibility</p:attrName>
                                        </p:attrNameLst>
                                      </p:cBhvr>
                                      <p:to>
                                        <p:strVal val="visible"/>
                                      </p:to>
                                    </p:set>
                                    <p:animEffect transition="in" filter="fade">
                                      <p:cBhvr>
                                        <p:cTn id="32" dur="500"/>
                                        <p:tgtEl>
                                          <p:spTgt spid="3080"/>
                                        </p:tgtEl>
                                      </p:cBhvr>
                                    </p:animEffect>
                                  </p:childTnLst>
                                  <p:subTnLst>
                                    <p:set>
                                      <p:cBhvr override="childStyle">
                                        <p:cTn dur="1" fill="hold" display="0" masterRel="nextClick" afterEffect="1"/>
                                        <p:tgtEl>
                                          <p:spTgt spid="3080"/>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81"/>
                                        </p:tgtEl>
                                        <p:attrNameLst>
                                          <p:attrName>style.visibility</p:attrName>
                                        </p:attrNameLst>
                                      </p:cBhvr>
                                      <p:to>
                                        <p:strVal val="visible"/>
                                      </p:to>
                                    </p:set>
                                    <p:animEffect transition="in" filter="fade">
                                      <p:cBhvr>
                                        <p:cTn id="37" dur="500"/>
                                        <p:tgtEl>
                                          <p:spTgt spid="3081"/>
                                        </p:tgtEl>
                                      </p:cBhvr>
                                    </p:animEffect>
                                  </p:childTnLst>
                                  <p:subTnLst>
                                    <p:set>
                                      <p:cBhvr override="childStyle">
                                        <p:cTn dur="1" fill="hold" display="0" masterRel="nextClick" afterEffect="1"/>
                                        <p:tgtEl>
                                          <p:spTgt spid="3081"/>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82"/>
                                        </p:tgtEl>
                                        <p:attrNameLst>
                                          <p:attrName>style.visibility</p:attrName>
                                        </p:attrNameLst>
                                      </p:cBhvr>
                                      <p:to>
                                        <p:strVal val="visible"/>
                                      </p:to>
                                    </p:set>
                                    <p:animEffect transition="in" filter="fade">
                                      <p:cBhvr>
                                        <p:cTn id="42" dur="500"/>
                                        <p:tgtEl>
                                          <p:spTgt spid="3082"/>
                                        </p:tgtEl>
                                      </p:cBhvr>
                                    </p:animEffect>
                                  </p:childTnLst>
                                  <p:subTnLst>
                                    <p:set>
                                      <p:cBhvr override="childStyle">
                                        <p:cTn dur="1" fill="hold" display="0" masterRel="nextClick" afterEffect="1"/>
                                        <p:tgtEl>
                                          <p:spTgt spid="3082"/>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83"/>
                                        </p:tgtEl>
                                        <p:attrNameLst>
                                          <p:attrName>style.visibility</p:attrName>
                                        </p:attrNameLst>
                                      </p:cBhvr>
                                      <p:to>
                                        <p:strVal val="visible"/>
                                      </p:to>
                                    </p:set>
                                    <p:animEffect transition="in" filter="fade">
                                      <p:cBhvr>
                                        <p:cTn id="47" dur="500"/>
                                        <p:tgtEl>
                                          <p:spTgt spid="3083"/>
                                        </p:tgtEl>
                                      </p:cBhvr>
                                    </p:animEffect>
                                  </p:childTnLst>
                                  <p:subTnLst>
                                    <p:set>
                                      <p:cBhvr override="childStyle">
                                        <p:cTn dur="1" fill="hold" display="0" masterRel="nextClick" afterEffect="1"/>
                                        <p:tgtEl>
                                          <p:spTgt spid="3083"/>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84"/>
                                        </p:tgtEl>
                                        <p:attrNameLst>
                                          <p:attrName>style.visibility</p:attrName>
                                        </p:attrNameLst>
                                      </p:cBhvr>
                                      <p:to>
                                        <p:strVal val="visible"/>
                                      </p:to>
                                    </p:set>
                                    <p:animEffect transition="in" filter="fade">
                                      <p:cBhvr>
                                        <p:cTn id="52" dur="500"/>
                                        <p:tgtEl>
                                          <p:spTgt spid="3084"/>
                                        </p:tgtEl>
                                      </p:cBhvr>
                                    </p:animEffect>
                                  </p:childTnLst>
                                  <p:subTnLst>
                                    <p:set>
                                      <p:cBhvr override="childStyle">
                                        <p:cTn dur="1" fill="hold" display="0" masterRel="nextClick" afterEffect="1"/>
                                        <p:tgtEl>
                                          <p:spTgt spid="308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5º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Matemática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3075" name="Picture 3" descr="Y:\CGAI\3. CGAI EI - Articulação\2. Divulgação\2. Ensino Fundamental\2. SAEB - Sistema de Avaliação da Educação Básica\SAEB 2015\Divulgação final\Apresentação à Presidência\Mapas\MAPAS_NIVEIS_5_ESCALA_SAEB\5_2_legenda_co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048" y="2852936"/>
            <a:ext cx="1771048" cy="1029422"/>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upo 25"/>
          <p:cNvGrpSpPr/>
          <p:nvPr/>
        </p:nvGrpSpPr>
        <p:grpSpPr>
          <a:xfrm>
            <a:off x="344488" y="188640"/>
            <a:ext cx="9387108" cy="5714207"/>
            <a:chOff x="344488" y="188640"/>
            <a:chExt cx="9387108" cy="5714207"/>
          </a:xfrm>
        </p:grpSpPr>
        <p:pic>
          <p:nvPicPr>
            <p:cNvPr id="3074" name="Picture 2" descr="Y:\CGAI\3. CGAI EI - Articulação\2. Divulgação\2. Ensino Fundamental\2. SAEB - Sistema de Avaliação da Educação Básica\SAEB 2015\Divulgação final\Apresentação à Presidência\Mapas\MAPAS_NIVEIS_5_ESCALA_SAEB\5_2_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0157" y="231308"/>
              <a:ext cx="2022923" cy="190154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Y:\CGAI\3. CGAI EI - Articulação\2. Divulgação\2. Ensino Fundamental\2. SAEB - Sistema de Avaliação da Educação Básica\SAEB 2015\Divulgação final\Apresentação à Presidência\Mapas\MAPAS_NIVEIS_5_ESCALA_SAEB\5_2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3991" y="260648"/>
              <a:ext cx="1915313" cy="180039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Y:\CGAI\3. CGAI EI - Articulação\2. Divulgação\2. Ensino Fundamental\2. SAEB - Sistema de Avaliação da Educação Básica\SAEB 2015\Divulgação final\Apresentação à Presidência\Mapas\MAPAS_NIVEIS_5_ESCALA_SAEB\5_2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33320" y="188640"/>
              <a:ext cx="1898276" cy="178438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Y:\CGAI\3. CGAI EI - Articulação\2. Divulgação\2. Ensino Fundamental\2. SAEB - Sistema de Avaliação da Educação Básica\SAEB 2015\Divulgação final\Apresentação à Presidência\Mapas\MAPAS_NIVEIS_5_ESCALA_SAEB\5_2_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5269" y="2317873"/>
              <a:ext cx="1869225" cy="1757071"/>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Y:\CGAI\3. CGAI EI - Articulação\2. Divulgação\2. Ensino Fundamental\2. SAEB - Sistema de Avaliação da Educação Básica\SAEB 2015\Divulgação final\Apresentação à Presidência\Mapas\MAPAS_NIVEIS_5_ESCALA_SAEB\5_2_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7056" y="2343130"/>
              <a:ext cx="1885975" cy="177281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Y:\CGAI\3. CGAI EI - Articulação\2. Divulgação\2. Ensino Fundamental\2. SAEB - Sistema de Avaliação da Educação Básica\SAEB 2015\Divulgação final\Apresentação à Presidência\Mapas\MAPAS_NIVEIS_5_ESCALA_SAEB\5_2_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17296" y="2343130"/>
              <a:ext cx="1815487" cy="1706558"/>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Y:\CGAI\3. CGAI EI - Articulação\2. Divulgação\2. Ensino Fundamental\2. SAEB - Sistema de Avaliação da Educação Básica\SAEB 2015\Divulgação final\Apresentação à Presidência\Mapas\MAPAS_NIVEIS_5_ESCALA_SAEB\5_2_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4488" y="4077207"/>
              <a:ext cx="1818654" cy="170953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Y:\CGAI\3. CGAI EI - Articulação\2. Divulgação\2. Ensino Fundamental\2. SAEB - Sistema de Avaliação da Educação Básica\SAEB 2015\Divulgação final\Apresentação à Presidência\Mapas\MAPAS_NIVEIS_5_ESCALA_SAEB\5_2_7.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04728" y="4275183"/>
              <a:ext cx="1608041" cy="1511558"/>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Y:\CGAI\3. CGAI EI - Articulação\2. Divulgação\2. Ensino Fundamental\2. SAEB - Sistema de Avaliação da Educação Básica\SAEB 2015\Divulgação final\Apresentação à Presidência\Mapas\MAPAS_NIVEIS_5_ESCALA_SAEB\5_2_8.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32920" y="4221089"/>
              <a:ext cx="1761897" cy="165618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Y:\CGAI\3. CGAI EI - Articulação\2. Divulgação\2. Ensino Fundamental\2. SAEB - Sistema de Avaliação da Educação Básica\SAEB 2015\Divulgação final\Apresentação à Presidência\Mapas\MAPAS_NIVEIS_5_ESCALA_SAEB\5_2_9.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34551" y="4275183"/>
              <a:ext cx="1656161" cy="1556792"/>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Y:\CGAI\3. CGAI EI - Articulação\2. Divulgação\2. Ensino Fundamental\2. SAEB - Sistema de Avaliação da Educação Básica\SAEB 2015\Divulgação final\Apresentação à Presidência\Mapas\MAPAS_NIVEIS_5_ESCALA_SAEB\5_2_1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62803" y="4246664"/>
              <a:ext cx="1761897" cy="1656183"/>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CaixaDeTexto 17"/>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034628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p:cNvGrpSpPr/>
          <p:nvPr/>
        </p:nvGrpSpPr>
        <p:grpSpPr>
          <a:xfrm>
            <a:off x="128463" y="646885"/>
            <a:ext cx="9649073" cy="3934243"/>
            <a:chOff x="54589" y="1196752"/>
            <a:chExt cx="9788968" cy="3934243"/>
          </a:xfrm>
        </p:grpSpPr>
        <p:pic>
          <p:nvPicPr>
            <p:cNvPr id="11" name="Imagem 10" descr="Recorte de Tela"/>
            <p:cNvPicPr>
              <a:picLocks noChangeAspect="1"/>
            </p:cNvPicPr>
            <p:nvPr/>
          </p:nvPicPr>
          <p:blipFill rotWithShape="1">
            <a:blip r:embed="rId2">
              <a:extLst>
                <a:ext uri="{28A0092B-C50C-407E-A947-70E740481C1C}">
                  <a14:useLocalDpi xmlns:a14="http://schemas.microsoft.com/office/drawing/2010/main" val="0"/>
                </a:ext>
              </a:extLst>
            </a:blip>
            <a:srcRect t="7706" b="4537"/>
            <a:stretch/>
          </p:blipFill>
          <p:spPr>
            <a:xfrm>
              <a:off x="4813655" y="4437112"/>
              <a:ext cx="5029902" cy="693883"/>
            </a:xfrm>
            <a:prstGeom prst="rect">
              <a:avLst/>
            </a:prstGeom>
          </p:spPr>
        </p:pic>
        <p:grpSp>
          <p:nvGrpSpPr>
            <p:cNvPr id="14" name="Grupo 13"/>
            <p:cNvGrpSpPr/>
            <p:nvPr/>
          </p:nvGrpSpPr>
          <p:grpSpPr>
            <a:xfrm>
              <a:off x="54589" y="1196752"/>
              <a:ext cx="9788967" cy="3020406"/>
              <a:chOff x="54590" y="1453486"/>
              <a:chExt cx="9034819" cy="2763672"/>
            </a:xfrm>
          </p:grpSpPr>
          <p:pic>
            <p:nvPicPr>
              <p:cNvPr id="5" name="Imagem 4" descr="Recorte de Tela"/>
              <p:cNvPicPr>
                <a:picLocks noChangeAspect="1"/>
              </p:cNvPicPr>
              <p:nvPr/>
            </p:nvPicPr>
            <p:blipFill rotWithShape="1">
              <a:blip r:embed="rId3">
                <a:extLst>
                  <a:ext uri="{28A0092B-C50C-407E-A947-70E740481C1C}">
                    <a14:useLocalDpi xmlns:a14="http://schemas.microsoft.com/office/drawing/2010/main" val="0"/>
                  </a:ext>
                </a:extLst>
              </a:blip>
              <a:srcRect l="1173" t="4642" r="1909" b="1871"/>
              <a:stretch/>
            </p:blipFill>
            <p:spPr>
              <a:xfrm>
                <a:off x="54590" y="1521726"/>
                <a:ext cx="4511073" cy="2695432"/>
              </a:xfrm>
              <a:prstGeom prst="rect">
                <a:avLst/>
              </a:prstGeom>
            </p:spPr>
          </p:pic>
          <p:pic>
            <p:nvPicPr>
              <p:cNvPr id="13" name="Imagem 12" descr="Recorte de Tela"/>
              <p:cNvPicPr>
                <a:picLocks noChangeAspect="1"/>
              </p:cNvPicPr>
              <p:nvPr/>
            </p:nvPicPr>
            <p:blipFill rotWithShape="1">
              <a:blip r:embed="rId4">
                <a:extLst>
                  <a:ext uri="{28A0092B-C50C-407E-A947-70E740481C1C}">
                    <a14:useLocalDpi xmlns:a14="http://schemas.microsoft.com/office/drawing/2010/main" val="0"/>
                  </a:ext>
                </a:extLst>
              </a:blip>
              <a:srcRect l="1325" t="2115" r="1387" b="1875"/>
              <a:stretch/>
            </p:blipFill>
            <p:spPr>
              <a:xfrm>
                <a:off x="4565664" y="1453486"/>
                <a:ext cx="4523745" cy="2763671"/>
              </a:xfrm>
              <a:prstGeom prst="rect">
                <a:avLst/>
              </a:prstGeom>
            </p:spPr>
          </p:pic>
        </p:grpSp>
      </p:grpSp>
      <p:sp>
        <p:nvSpPr>
          <p:cNvPr id="8" name="CaixaDeTexto 7"/>
          <p:cNvSpPr txBox="1"/>
          <p:nvPr/>
        </p:nvSpPr>
        <p:spPr>
          <a:xfrm>
            <a:off x="272480" y="155248"/>
            <a:ext cx="9361040" cy="692497"/>
          </a:xfrm>
          <a:prstGeom prst="rect">
            <a:avLst/>
          </a:prstGeom>
          <a:noFill/>
        </p:spPr>
        <p:txBody>
          <a:bodyPr wrap="square" rtlCol="0">
            <a:spAutoFit/>
          </a:bodyPr>
          <a:lstStyle/>
          <a:p>
            <a:pPr algn="ctr"/>
            <a:r>
              <a:rPr lang="pt-BR" sz="13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sz="1300" b="1" dirty="0">
                <a:latin typeface="Verdana" panose="020B0604030504040204" pitchFamily="34" charset="0"/>
                <a:ea typeface="Verdana" panose="020B0604030504040204" pitchFamily="34" charset="0"/>
                <a:cs typeface="Verdana" panose="020B0604030504040204" pitchFamily="34" charset="0"/>
              </a:rPr>
              <a:t>Proficiências médias dos alunos associadas ao Indicador de Nível Socioeconômico (INSE) </a:t>
            </a:r>
          </a:p>
          <a:p>
            <a:pPr algn="ctr"/>
            <a:r>
              <a:rPr lang="pt-BR" sz="1300" b="1" dirty="0">
                <a:latin typeface="Verdana" panose="020B0604030504040204" pitchFamily="34" charset="0"/>
                <a:ea typeface="Verdana" panose="020B0604030504040204" pitchFamily="34" charset="0"/>
                <a:cs typeface="Verdana" panose="020B0604030504040204" pitchFamily="34" charset="0"/>
              </a:rPr>
              <a:t>5º ano do Ensino Fundamental – Matemática – por Estado</a:t>
            </a:r>
          </a:p>
        </p:txBody>
      </p:sp>
      <p:sp>
        <p:nvSpPr>
          <p:cNvPr id="16" name="CaixaDeTexto 15"/>
          <p:cNvSpPr txBox="1"/>
          <p:nvPr/>
        </p:nvSpPr>
        <p:spPr>
          <a:xfrm>
            <a:off x="128464" y="4869160"/>
            <a:ext cx="9649072" cy="1077218"/>
          </a:xfrm>
          <a:prstGeom prst="rect">
            <a:avLst/>
          </a:prstGeom>
          <a:noFill/>
        </p:spPr>
        <p:txBody>
          <a:bodyPr wrap="square" rtlCol="0">
            <a:spAutoFit/>
          </a:bodyPr>
          <a:lstStyle/>
          <a:p>
            <a:pPr algn="just"/>
            <a:r>
              <a:rPr lang="pt-BR" sz="1600" dirty="0"/>
              <a:t>A coluna vermelha indica a proficiência média dos alunos pertencentes a escolas do primeiro quintil do INSE, ou seja, aquelas que apresentam nível socioeconômico mais baixo. A coluna azul, por sua vez, indica a proficiência média dos alunos pertencentes às escolas do último quintil do INSE, ou seja, aquelas que apresentam nível socioeconômico mais alto. </a:t>
            </a:r>
          </a:p>
        </p:txBody>
      </p:sp>
      <p:sp>
        <p:nvSpPr>
          <p:cNvPr id="17" name="CaixaDeTexto 1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4008737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456" y="42729"/>
            <a:ext cx="9798269" cy="6770647"/>
          </a:xfrm>
          <a:prstGeom prst="rect">
            <a:avLst/>
          </a:prstGeom>
        </p:spPr>
      </p:pic>
      <p:sp>
        <p:nvSpPr>
          <p:cNvPr id="4" name="CaixaDeTexto 3"/>
          <p:cNvSpPr txBox="1"/>
          <p:nvPr/>
        </p:nvSpPr>
        <p:spPr>
          <a:xfrm>
            <a:off x="272480" y="3284984"/>
            <a:ext cx="9289032" cy="209288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4.2 RESULTADOS DO SAEB 2015 </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9º ano do Ensino Fundamental</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LÍNGUA PORTUGUESA</a:t>
            </a:r>
          </a:p>
        </p:txBody>
      </p:sp>
    </p:spTree>
    <p:extLst>
      <p:ext uri="{BB962C8B-B14F-4D97-AF65-F5344CB8AC3E}">
        <p14:creationId xmlns:p14="http://schemas.microsoft.com/office/powerpoint/2010/main" val="4014770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CGAI\3~1.CGA\2~1.DIV\2~1.ENS\2~1.SAE\SAEB20~2\DIVULG~2\APRESE~1\Mapas\MAPAS_~1\3ORIGI~1\9_LP_MEDIA_ACIMA_ABAIXO recortado.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298" y="1052736"/>
            <a:ext cx="5256562" cy="494116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médias</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Língua Portuguesa - por Município </a:t>
            </a:r>
          </a:p>
        </p:txBody>
      </p:sp>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4362" y="4869160"/>
            <a:ext cx="2993022" cy="468000"/>
          </a:xfrm>
          <a:prstGeom prst="rect">
            <a:avLst/>
          </a:prstGeom>
        </p:spPr>
      </p:pic>
      <p:sp>
        <p:nvSpPr>
          <p:cNvPr id="4" name="CaixaDeTexto 3"/>
          <p:cNvSpPr txBox="1"/>
          <p:nvPr/>
        </p:nvSpPr>
        <p:spPr>
          <a:xfrm>
            <a:off x="344488" y="4725144"/>
            <a:ext cx="3960440" cy="323165"/>
          </a:xfrm>
          <a:prstGeom prst="rect">
            <a:avLst/>
          </a:prstGeom>
          <a:noFill/>
        </p:spPr>
        <p:txBody>
          <a:bodyPr wrap="square" rtlCol="0">
            <a:spAutoFit/>
          </a:bodyPr>
          <a:lstStyle/>
          <a:p>
            <a:r>
              <a:rPr lang="pt-BR" sz="1500" b="1" dirty="0">
                <a:latin typeface="Verdana" panose="020B0604030504040204" pitchFamily="34" charset="0"/>
                <a:ea typeface="Verdana" panose="020B0604030504040204" pitchFamily="34" charset="0"/>
                <a:cs typeface="Verdana" panose="020B0604030504040204" pitchFamily="34" charset="0"/>
              </a:rPr>
              <a:t>Proficiência média nacional: 252</a:t>
            </a:r>
          </a:p>
        </p:txBody>
      </p:sp>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103339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corte de Tela"/>
          <p:cNvPicPr>
            <a:picLocks noChangeAspect="1"/>
          </p:cNvPicPr>
          <p:nvPr/>
        </p:nvPicPr>
        <p:blipFill rotWithShape="1">
          <a:blip r:embed="rId2">
            <a:extLst>
              <a:ext uri="{28A0092B-C50C-407E-A947-70E740481C1C}">
                <a14:useLocalDpi xmlns:a14="http://schemas.microsoft.com/office/drawing/2010/main" val="0"/>
              </a:ext>
            </a:extLst>
          </a:blip>
          <a:srcRect t="6207"/>
          <a:stretch/>
        </p:blipFill>
        <p:spPr>
          <a:xfrm>
            <a:off x="776536" y="1196752"/>
            <a:ext cx="8242830" cy="4608512"/>
          </a:xfrm>
          <a:prstGeom prst="rect">
            <a:avLst/>
          </a:prstGeom>
        </p:spPr>
      </p:pic>
      <p:sp>
        <p:nvSpPr>
          <p:cNvPr id="5" name="CaixaDeTexto 4"/>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máximas, médias e mínimas das escolas avaliadas </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Língua Portuguesa – por Estado</a:t>
            </a:r>
          </a:p>
        </p:txBody>
      </p:sp>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760138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39" y="1124744"/>
            <a:ext cx="8571768" cy="4681462"/>
          </a:xfrm>
          <a:prstGeom prst="rect">
            <a:avLst/>
          </a:prstGeom>
        </p:spPr>
      </p:pic>
      <p:sp>
        <p:nvSpPr>
          <p:cNvPr id="7" name="CaixaDeTexto 6"/>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 por Estado e Brasil </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Língua Portuguesa</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972694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11258"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9º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Língua Portuguesa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17" name="Imagem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732" y="3378019"/>
            <a:ext cx="1765012" cy="1008112"/>
          </a:xfrm>
          <a:prstGeom prst="rect">
            <a:avLst/>
          </a:prstGeom>
        </p:spPr>
      </p:pic>
      <p:pic>
        <p:nvPicPr>
          <p:cNvPr id="33" name="Picture 2" descr="Y:\CGAI\3. CGAI EI - Articulação\2. Divulgação\2. Ensino Fundamental\2. SAEB - Sistema de Avaliação da Educação Básica\SAEB 2015\Divulgação final\Apresentação à Presidência\Mapas\MAPAS_NIVEIS_9_ESCALA_SAEB\9_1_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6940" y="142761"/>
            <a:ext cx="5744682"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Y:\CGAI\3. CGAI EI - Articulação\2. Divulgação\2. Ensino Fundamental\2. SAEB - Sistema de Avaliação da Educação Básica\SAEB 2015\Divulgação final\Apresentação à Presidência\Mapas\MAPAS_NIVEIS_9_ESCALA_SAEB\9_1_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6940" y="142761"/>
            <a:ext cx="574468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Y:\CGAI\3. CGAI EI - Articulação\2. Divulgação\2. Ensino Fundamental\2. SAEB - Sistema de Avaliação da Educação Básica\SAEB 2015\Divulgação final\Apresentação à Presidência\Mapas\MAPAS_NIVEIS_9_ESCALA_SAEB\9_1_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9152" y="142761"/>
            <a:ext cx="574468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Y:\CGAI\3. CGAI EI - Articulação\2. Divulgação\2. Ensino Fundamental\2. SAEB - Sistema de Avaliação da Educação Básica\SAEB 2015\Divulgação final\Apresentação à Presidência\Mapas\MAPAS_NIVEIS_9_ESCALA_SAEB\9_1_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9152" y="142761"/>
            <a:ext cx="574468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Y:\CGAI\3. CGAI EI - Articulação\2. Divulgação\2. Ensino Fundamental\2. SAEB - Sistema de Avaliação da Educação Básica\SAEB 2015\Divulgação final\Apresentação à Presidência\Mapas\MAPAS_NIVEIS_9_ESCALA_SAEB\9_1_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39152" y="142761"/>
            <a:ext cx="574468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7" descr="Y:\CGAI\3. CGAI EI - Articulação\2. Divulgação\2. Ensino Fundamental\2. SAEB - Sistema de Avaliação da Educação Básica\SAEB 2015\Divulgação final\Apresentação à Presidência\Mapas\MAPAS_NIVEIS_9_ESCALA_SAEB\9_1_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39152" y="142761"/>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Y:\CGAI\3. CGAI EI - Articulação\2. Divulgação\2. Ensino Fundamental\2. SAEB - Sistema de Avaliação da Educação Básica\SAEB 2015\Divulgação final\Apresentação à Presidência\Mapas\MAPAS_NIVEIS_9_ESCALA_SAEB\9_1_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39152" y="142761"/>
            <a:ext cx="5744679" cy="5400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9" descr="Y:\CGAI\3. CGAI EI - Articulação\2. Divulgação\2. Ensino Fundamental\2. SAEB - Sistema de Avaliação da Educação Básica\SAEB 2015\Divulgação final\Apresentação à Presidência\Mapas\MAPAS_NIVEIS_9_ESCALA_SAEB\9_1_7.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39152" y="142761"/>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Y:\CGAI\3. CGAI EI - Articulação\2. Divulgação\2. Ensino Fundamental\2. SAEB - Sistema de Avaliação da Educação Básica\SAEB 2015\Divulgação final\Apresentação à Presidência\Mapas\MAPAS_NIVEIS_9_ESCALA_SAEB\9_1_8.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39152" y="142761"/>
            <a:ext cx="5744681" cy="5400000"/>
          </a:xfrm>
          <a:prstGeom prst="rect">
            <a:avLst/>
          </a:prstGeom>
          <a:noFill/>
          <a:extLst>
            <a:ext uri="{909E8E84-426E-40DD-AFC4-6F175D3DCCD1}">
              <a14:hiddenFill xmlns:a14="http://schemas.microsoft.com/office/drawing/2010/main">
                <a:solidFill>
                  <a:srgbClr val="FFFFFF"/>
                </a:solidFill>
              </a14:hiddenFill>
            </a:ext>
          </a:extLst>
        </p:spPr>
      </p:pic>
      <p:sp>
        <p:nvSpPr>
          <p:cNvPr id="16" name="CaixaDeTexto 1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81159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9º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Língua Portuguesa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17" name="Imagem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732" y="3378019"/>
            <a:ext cx="1765012" cy="1008112"/>
          </a:xfrm>
          <a:prstGeom prst="rect">
            <a:avLst/>
          </a:prstGeom>
        </p:spPr>
      </p:pic>
      <p:pic>
        <p:nvPicPr>
          <p:cNvPr id="4099" name="Picture 3" descr="Y:\CGAI\3. CGAI EI - Articulação\2. Divulgação\2. Ensino Fundamental\2. SAEB - Sistema de Avaliação da Educação Básica\SAEB 2015\Divulgação final\Apresentação à Presidência\Mapas\MAPAS_NIVEIS_9_ESCALA_SAEB\9_1_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7010" y="142761"/>
            <a:ext cx="1887310" cy="17740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Y:\CGAI\3. CGAI EI - Articulação\2. Divulgação\2. Ensino Fundamental\2. SAEB - Sistema de Avaliação da Educação Básica\SAEB 2015\Divulgação final\Apresentação à Presidência\Mapas\MAPAS_NIVEIS_9_ESCALA_SAEB\9_1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7522" y="142761"/>
            <a:ext cx="1809370" cy="1700808"/>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Y:\CGAI\3. CGAI EI - Articulação\2. Divulgação\2. Ensino Fundamental\2. SAEB - Sistema de Avaliação da Educação Básica\SAEB 2015\Divulgação final\Apresentação à Presidência\Mapas\MAPAS_NIVEIS_9_ESCALA_SAEB\9_1_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9152" y="2181267"/>
            <a:ext cx="1809370" cy="170080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Y:\CGAI\3. CGAI EI - Articulação\2. Divulgação\2. Ensino Fundamental\2. SAEB - Sistema de Avaliação da Educação Básica\SAEB 2015\Divulgação final\Apresentação à Presidência\Mapas\MAPAS_NIVEIS_9_ESCALA_SAEB\9_1_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87542" y="2155727"/>
            <a:ext cx="1847672" cy="1736812"/>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Y:\CGAI\3. CGAI EI - Articulação\2. Divulgação\2. Ensino Fundamental\2. SAEB - Sistema de Avaliação da Educação Básica\SAEB 2015\Divulgação final\Apresentação à Presidência\Mapas\MAPAS_NIVEIS_9_ESCALA_SAEB\9_1_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7377" y="2178361"/>
            <a:ext cx="1799515" cy="169154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Y:\CGAI\3. CGAI EI - Articulação\2. Divulgação\2. Ensino Fundamental\2. SAEB - Sistema de Avaliação da Educação Básica\SAEB 2015\Divulgação final\Apresentação à Presidência\Mapas\MAPAS_NIVEIS_9_ESCALA_SAEB\9_1_6.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00214" y="4180962"/>
            <a:ext cx="1776716" cy="1670114"/>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Y:\CGAI\3. CGAI EI - Articulação\2. Divulgação\2. Ensino Fundamental\2. SAEB - Sistema de Avaliação da Educação Básica\SAEB 2015\Divulgação final\Apresentação à Presidência\Mapas\MAPAS_NIVEIS_9_ESCALA_SAEB\9_1_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31003" y="4180962"/>
            <a:ext cx="1793317" cy="168571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Y:\CGAI\3. CGAI EI - Articulação\2. Divulgação\2. Ensino Fundamental\2. SAEB - Sistema de Avaliação da Educação Básica\SAEB 2015\Divulgação final\Apresentação à Presidência\Mapas\MAPAS_NIVEIS_9_ESCALA_SAEB\9_1_8.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17377" y="4087979"/>
            <a:ext cx="1861462" cy="174977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Y:\CGAI\3. CGAI EI - Articulação\2. Divulgação\2. Ensino Fundamental\2. SAEB - Sistema de Avaliação da Educação Básica\SAEB 2015\Divulgação final\Apresentação à Presidência\Mapas\MAPAS_NIVEIS_9_ESCALA_SAEB\9_1_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47778" y="142761"/>
            <a:ext cx="1992118" cy="1872590"/>
          </a:xfrm>
          <a:prstGeom prst="rect">
            <a:avLst/>
          </a:prstGeom>
          <a:noFill/>
          <a:extLst>
            <a:ext uri="{909E8E84-426E-40DD-AFC4-6F175D3DCCD1}">
              <a14:hiddenFill xmlns:a14="http://schemas.microsoft.com/office/drawing/2010/main">
                <a:solidFill>
                  <a:srgbClr val="FFFFFF"/>
                </a:solidFill>
              </a14:hiddenFill>
            </a:ext>
          </a:extLst>
        </p:spPr>
      </p:pic>
      <p:sp>
        <p:nvSpPr>
          <p:cNvPr id="18" name="CaixaDeTexto 17"/>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741173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Recorte de Tela"/>
          <p:cNvPicPr>
            <a:picLocks noChangeAspect="1"/>
          </p:cNvPicPr>
          <p:nvPr/>
        </p:nvPicPr>
        <p:blipFill rotWithShape="1">
          <a:blip r:embed="rId2">
            <a:extLst>
              <a:ext uri="{28A0092B-C50C-407E-A947-70E740481C1C}">
                <a14:useLocalDpi xmlns:a14="http://schemas.microsoft.com/office/drawing/2010/main" val="0"/>
              </a:ext>
            </a:extLst>
          </a:blip>
          <a:srcRect t="7706" b="4537"/>
          <a:stretch/>
        </p:blipFill>
        <p:spPr>
          <a:xfrm>
            <a:off x="4813655" y="4005064"/>
            <a:ext cx="5029902" cy="693883"/>
          </a:xfrm>
          <a:prstGeom prst="rect">
            <a:avLst/>
          </a:prstGeom>
        </p:spPr>
      </p:pic>
      <p:grpSp>
        <p:nvGrpSpPr>
          <p:cNvPr id="7" name="Grupo 6"/>
          <p:cNvGrpSpPr/>
          <p:nvPr/>
        </p:nvGrpSpPr>
        <p:grpSpPr>
          <a:xfrm>
            <a:off x="270416" y="836712"/>
            <a:ext cx="9435112" cy="2932982"/>
            <a:chOff x="198408" y="1285336"/>
            <a:chExt cx="9645149" cy="2932982"/>
          </a:xfrm>
        </p:grpSpPr>
        <p:pic>
          <p:nvPicPr>
            <p:cNvPr id="5" name="Imagem 4" descr="Recorte de Tela"/>
            <p:cNvPicPr>
              <a:picLocks noChangeAspect="1"/>
            </p:cNvPicPr>
            <p:nvPr/>
          </p:nvPicPr>
          <p:blipFill rotWithShape="1">
            <a:blip r:embed="rId3">
              <a:extLst>
                <a:ext uri="{28A0092B-C50C-407E-A947-70E740481C1C}">
                  <a14:useLocalDpi xmlns:a14="http://schemas.microsoft.com/office/drawing/2010/main" val="0"/>
                </a:ext>
              </a:extLst>
            </a:blip>
            <a:srcRect l="1342" t="2862" r="1611" b="2415"/>
            <a:stretch/>
          </p:blipFill>
          <p:spPr>
            <a:xfrm>
              <a:off x="198408" y="1285336"/>
              <a:ext cx="4841232" cy="2932981"/>
            </a:xfrm>
            <a:prstGeom prst="rect">
              <a:avLst/>
            </a:prstGeom>
          </p:spPr>
        </p:pic>
        <p:pic>
          <p:nvPicPr>
            <p:cNvPr id="6" name="Imagem 5" descr="Recorte de Tela"/>
            <p:cNvPicPr>
              <a:picLocks noChangeAspect="1"/>
            </p:cNvPicPr>
            <p:nvPr/>
          </p:nvPicPr>
          <p:blipFill rotWithShape="1">
            <a:blip r:embed="rId4">
              <a:extLst>
                <a:ext uri="{28A0092B-C50C-407E-A947-70E740481C1C}">
                  <a14:useLocalDpi xmlns:a14="http://schemas.microsoft.com/office/drawing/2010/main" val="0"/>
                </a:ext>
              </a:extLst>
            </a:blip>
            <a:srcRect l="1771" t="2584" r="2028" b="2536"/>
            <a:stretch/>
          </p:blipFill>
          <p:spPr>
            <a:xfrm>
              <a:off x="5039640" y="1285336"/>
              <a:ext cx="4803917" cy="2932982"/>
            </a:xfrm>
            <a:prstGeom prst="rect">
              <a:avLst/>
            </a:prstGeom>
          </p:spPr>
        </p:pic>
      </p:grpSp>
      <p:sp>
        <p:nvSpPr>
          <p:cNvPr id="8" name="CaixaDeTexto 7"/>
          <p:cNvSpPr txBox="1"/>
          <p:nvPr/>
        </p:nvSpPr>
        <p:spPr>
          <a:xfrm>
            <a:off x="272480" y="155248"/>
            <a:ext cx="9361040" cy="692497"/>
          </a:xfrm>
          <a:prstGeom prst="rect">
            <a:avLst/>
          </a:prstGeom>
          <a:noFill/>
        </p:spPr>
        <p:txBody>
          <a:bodyPr wrap="square" rtlCol="0">
            <a:spAutoFit/>
          </a:bodyPr>
          <a:lstStyle/>
          <a:p>
            <a:pPr algn="ctr"/>
            <a:r>
              <a:rPr lang="pt-BR" sz="13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sz="1300" b="1" dirty="0">
                <a:latin typeface="Verdana" panose="020B0604030504040204" pitchFamily="34" charset="0"/>
                <a:ea typeface="Verdana" panose="020B0604030504040204" pitchFamily="34" charset="0"/>
                <a:cs typeface="Verdana" panose="020B0604030504040204" pitchFamily="34" charset="0"/>
              </a:rPr>
              <a:t>Proficiências médias dos alunos associadas ao Indicador de Nível Socioeconômico (INSE) </a:t>
            </a:r>
          </a:p>
          <a:p>
            <a:pPr algn="ctr"/>
            <a:r>
              <a:rPr lang="pt-BR" sz="1300" b="1" dirty="0">
                <a:latin typeface="Verdana" panose="020B0604030504040204" pitchFamily="34" charset="0"/>
                <a:ea typeface="Verdana" panose="020B0604030504040204" pitchFamily="34" charset="0"/>
                <a:cs typeface="Verdana" panose="020B0604030504040204" pitchFamily="34" charset="0"/>
              </a:rPr>
              <a:t>9º ano do Ensino Fundamental – Língua Portuguesa – por Estado</a:t>
            </a:r>
          </a:p>
        </p:txBody>
      </p:sp>
      <p:sp>
        <p:nvSpPr>
          <p:cNvPr id="10" name="CaixaDeTexto 9"/>
          <p:cNvSpPr txBox="1"/>
          <p:nvPr/>
        </p:nvSpPr>
        <p:spPr>
          <a:xfrm>
            <a:off x="128464" y="4941168"/>
            <a:ext cx="9649072" cy="1077218"/>
          </a:xfrm>
          <a:prstGeom prst="rect">
            <a:avLst/>
          </a:prstGeom>
          <a:noFill/>
        </p:spPr>
        <p:txBody>
          <a:bodyPr wrap="square" rtlCol="0">
            <a:spAutoFit/>
          </a:bodyPr>
          <a:lstStyle/>
          <a:p>
            <a:pPr algn="just"/>
            <a:r>
              <a:rPr lang="pt-BR" sz="1600" dirty="0"/>
              <a:t>A coluna vermelha indica a proficiência média dos alunos pertencentes a escolas do primeiro quintil do INSE, ou seja, aquelas que apresentam nível socioeconômico mais baixo. A coluna azul, por sua vez, indica a proficiência média dos alunos pertencentes às escolas do último quintil do INSE, ou seja, aquelas que apresentam nível socioeconômico mais alto. </a:t>
            </a:r>
          </a:p>
        </p:txBody>
      </p:sp>
      <p:sp>
        <p:nvSpPr>
          <p:cNvPr id="11" name="CaixaDeTexto 10"/>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883431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456" y="42729"/>
            <a:ext cx="9798269" cy="6770647"/>
          </a:xfrm>
          <a:prstGeom prst="rect">
            <a:avLst/>
          </a:prstGeom>
        </p:spPr>
      </p:pic>
      <p:sp>
        <p:nvSpPr>
          <p:cNvPr id="4" name="CaixaDeTexto 3"/>
          <p:cNvSpPr txBox="1"/>
          <p:nvPr/>
        </p:nvSpPr>
        <p:spPr>
          <a:xfrm>
            <a:off x="272480" y="3284984"/>
            <a:ext cx="9289032" cy="209288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4.2 RESULTADOS DO SAEB 2015 </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9º ano do Ensino Fundamental</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MATEMÁTICA</a:t>
            </a:r>
          </a:p>
        </p:txBody>
      </p:sp>
    </p:spTree>
    <p:extLst>
      <p:ext uri="{BB962C8B-B14F-4D97-AF65-F5344CB8AC3E}">
        <p14:creationId xmlns:p14="http://schemas.microsoft.com/office/powerpoint/2010/main" val="3010035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Y:\CGAI\3~1.CGA\2~1.DIV\2~1.ENS\2~1.SAE\SAEB20~2\DIVULG~2\APRESE~1\Mapas\MAPAS_~1\3ORIGI~1\9_MT_MEDIA_ACIMA_ABAIXO recortado.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594" y="1081959"/>
            <a:ext cx="5130844" cy="4822993"/>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médias por Município </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Matemática</a:t>
            </a:r>
          </a:p>
        </p:txBody>
      </p:sp>
      <p:sp>
        <p:nvSpPr>
          <p:cNvPr id="4" name="CaixaDeTexto 3"/>
          <p:cNvSpPr txBox="1"/>
          <p:nvPr/>
        </p:nvSpPr>
        <p:spPr>
          <a:xfrm>
            <a:off x="344488" y="4725144"/>
            <a:ext cx="3960440" cy="323165"/>
          </a:xfrm>
          <a:prstGeom prst="rect">
            <a:avLst/>
          </a:prstGeom>
          <a:noFill/>
        </p:spPr>
        <p:txBody>
          <a:bodyPr wrap="square" rtlCol="0">
            <a:spAutoFit/>
          </a:bodyPr>
          <a:lstStyle/>
          <a:p>
            <a:r>
              <a:rPr lang="pt-BR" sz="1500" b="1" dirty="0">
                <a:latin typeface="Verdana" panose="020B0604030504040204" pitchFamily="34" charset="0"/>
                <a:ea typeface="Verdana" panose="020B0604030504040204" pitchFamily="34" charset="0"/>
                <a:cs typeface="Verdana" panose="020B0604030504040204" pitchFamily="34" charset="0"/>
              </a:rPr>
              <a:t>Proficiência média nacional:  256</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50" y="4783533"/>
            <a:ext cx="2776871" cy="589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536887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corte de Tela"/>
          <p:cNvPicPr>
            <a:picLocks noChangeAspect="1"/>
          </p:cNvPicPr>
          <p:nvPr/>
        </p:nvPicPr>
        <p:blipFill rotWithShape="1">
          <a:blip r:embed="rId2">
            <a:extLst>
              <a:ext uri="{28A0092B-C50C-407E-A947-70E740481C1C}">
                <a14:useLocalDpi xmlns:a14="http://schemas.microsoft.com/office/drawing/2010/main" val="0"/>
              </a:ext>
            </a:extLst>
          </a:blip>
          <a:srcRect t="4729"/>
          <a:stretch/>
        </p:blipFill>
        <p:spPr>
          <a:xfrm>
            <a:off x="726502" y="1130831"/>
            <a:ext cx="8268614" cy="4778178"/>
          </a:xfrm>
          <a:prstGeom prst="rect">
            <a:avLst/>
          </a:prstGeom>
        </p:spPr>
      </p:pic>
      <p:sp>
        <p:nvSpPr>
          <p:cNvPr id="5" name="CaixaDeTexto 4"/>
          <p:cNvSpPr txBox="1"/>
          <p:nvPr/>
        </p:nvSpPr>
        <p:spPr>
          <a:xfrm>
            <a:off x="396864" y="155248"/>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Proficiências máximas, médias e mínimas das escolas avaliadas </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Matemática – por Estado</a:t>
            </a:r>
          </a:p>
        </p:txBody>
      </p:sp>
      <p:sp>
        <p:nvSpPr>
          <p:cNvPr id="7" name="CaixaDeTexto 6"/>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270841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44" y="967954"/>
            <a:ext cx="8130357" cy="4968552"/>
          </a:xfrm>
          <a:prstGeom prst="rect">
            <a:avLst/>
          </a:prstGeom>
        </p:spPr>
      </p:pic>
      <p:sp>
        <p:nvSpPr>
          <p:cNvPr id="7" name="CaixaDeTexto 6"/>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a:t>
            </a:r>
          </a:p>
          <a:p>
            <a:pPr algn="ctr"/>
            <a:r>
              <a:rPr lang="pt-BR" b="1" dirty="0">
                <a:latin typeface="Verdana" panose="020B0604030504040204" pitchFamily="34" charset="0"/>
                <a:ea typeface="Verdana" panose="020B0604030504040204" pitchFamily="34" charset="0"/>
                <a:cs typeface="Verdana" panose="020B0604030504040204" pitchFamily="34" charset="0"/>
              </a:rPr>
              <a:t>9º ano do Ensino Fundamental – Matemática– por Estado</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4005989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9º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Matemática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3075" name="Picture 3" descr="Y:\CGAI\3. CGAI EI - Articulação\2. Divulgação\2. Ensino Fundamental\2. SAEB - Sistema de Avaliação da Educação Básica\SAEB 2015\Divulgação final\Apresentação à Presidência\Mapas\MAPAS_NIVEIS_5_ESCALA_SAEB\5_2_legenda_cor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48" y="2852936"/>
            <a:ext cx="1771048" cy="10294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Y:\CGAI\3. CGAI EI - Articulação\2. Divulgação\2. Ensino Fundamental\2. SAEB - Sistema de Avaliação da Educação Básica\SAEB 2015\Divulgação final\Apresentação à Presidência\Mapas\MAPAS_NIVEIS_9_ESCALA_SAEB\9_2_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4821" y="220231"/>
            <a:ext cx="574468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Y:\CGAI\3. CGAI EI - Articulação\2. Divulgação\2. Ensino Fundamental\2. SAEB - Sistema de Avaliação da Educação Básica\SAEB 2015\Divulgação final\Apresentação à Presidência\Mapas\MAPAS_NIVEIS_9_ESCALA_SAEB\9_2_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4821" y="213972"/>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Y:\CGAI\3. CGAI EI - Articulação\2. Divulgação\2. Ensino Fundamental\2. SAEB - Sistema de Avaliação da Educação Básica\SAEB 2015\Divulgação final\Apresentação à Presidência\Mapas\MAPAS_NIVEIS_9_ESCALA_SAEB\9_2_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44821" y="213972"/>
            <a:ext cx="5744679"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Y:\CGAI\3. CGAI EI - Articulação\2. Divulgação\2. Ensino Fundamental\2. SAEB - Sistema de Avaliação da Educação Básica\SAEB 2015\Divulgação final\Apresentação à Presidência\Mapas\MAPAS_NIVEIS_9_ESCALA_SAEB\9_2_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44821" y="213972"/>
            <a:ext cx="5744682"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Y:\CGAI\3. CGAI EI - Articulação\2. Divulgação\2. Ensino Fundamental\2. SAEB - Sistema de Avaliação da Educação Básica\SAEB 2015\Divulgação final\Apresentação à Presidência\Mapas\MAPAS_NIVEIS_9_ESCALA_SAEB\9_2_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4821" y="213972"/>
            <a:ext cx="5744682"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 descr="Y:\CGAI\3. CGAI EI - Articulação\2. Divulgação\2. Ensino Fundamental\2. SAEB - Sistema de Avaliação da Educação Básica\SAEB 2015\Divulgação final\Apresentação à Presidência\Mapas\MAPAS_NIVEIS_9_ESCALA_SAEB\9_2_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4821" y="213972"/>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Y:\CGAI\3. CGAI EI - Articulação\2. Divulgação\2. Ensino Fundamental\2. SAEB - Sistema de Avaliação da Educação Básica\SAEB 2015\Divulgação final\Apresentação à Presidência\Mapas\MAPAS_NIVEIS_9_ESCALA_SAEB\9_2_6.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44821" y="213972"/>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9" descr="Y:\CGAI\3. CGAI EI - Articulação\2. Divulgação\2. Ensino Fundamental\2. SAEB - Sistema de Avaliação da Educação Básica\SAEB 2015\Divulgação final\Apresentação à Presidência\Mapas\MAPAS_NIVEIS_9_ESCALA_SAEB\9_2_7.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44821" y="213972"/>
            <a:ext cx="574468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0" descr="Y:\CGAI\3. CGAI EI - Articulação\2. Divulgação\2. Ensino Fundamental\2. SAEB - Sistema de Avaliação da Educação Básica\SAEB 2015\Divulgação final\Apresentação à Presidência\Mapas\MAPAS_NIVEIS_9_ESCALA_SAEB\9_2_8.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44821" y="213972"/>
            <a:ext cx="5744681" cy="540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1" descr="Y:\CGAI\3. CGAI EI - Articulação\2. Divulgação\2. Ensino Fundamental\2. SAEB - Sistema de Avaliação da Educação Básica\SAEB 2015\Divulgação final\Apresentação à Presidência\Mapas\MAPAS_NIVEIS_9_ESCALA_SAEB\9_2_9.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44821" y="213972"/>
            <a:ext cx="5744683" cy="5400000"/>
          </a:xfrm>
          <a:prstGeom prst="rect">
            <a:avLst/>
          </a:prstGeom>
          <a:noFill/>
          <a:extLst>
            <a:ext uri="{909E8E84-426E-40DD-AFC4-6F175D3DCCD1}">
              <a14:hiddenFill xmlns:a14="http://schemas.microsoft.com/office/drawing/2010/main">
                <a:solidFill>
                  <a:srgbClr val="FFFFFF"/>
                </a:solidFill>
              </a14:hiddenFill>
            </a:ext>
          </a:extLst>
        </p:spPr>
      </p:pic>
      <p:sp>
        <p:nvSpPr>
          <p:cNvPr id="16" name="CaixaDeTexto 1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08228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8464" y="142761"/>
            <a:ext cx="3294216" cy="2400657"/>
          </a:xfrm>
          <a:prstGeom prst="rect">
            <a:avLst/>
          </a:prstGeom>
          <a:noFill/>
        </p:spPr>
        <p:txBody>
          <a:bodyPr wrap="square" rtlCol="0">
            <a:spAutoFit/>
          </a:bodyPr>
          <a:lstStyle/>
          <a:p>
            <a:pPr algn="ctr"/>
            <a:r>
              <a:rPr lang="pt-BR" sz="15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Percentual de Estudantes por Nível de Proficiência </a:t>
            </a:r>
          </a:p>
          <a:p>
            <a:pPr algn="ctr"/>
            <a:r>
              <a:rPr lang="pt-BR" sz="1500" b="1" dirty="0">
                <a:latin typeface="Verdana" panose="020B0604030504040204" pitchFamily="34" charset="0"/>
                <a:ea typeface="Verdana" panose="020B0604030504040204" pitchFamily="34" charset="0"/>
                <a:cs typeface="Verdana" panose="020B0604030504040204" pitchFamily="34" charset="0"/>
              </a:rPr>
              <a:t>por Município*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9º ano do Ensino Fundamental </a:t>
            </a:r>
          </a:p>
          <a:p>
            <a:pPr algn="ctr"/>
            <a:endParaRPr lang="pt-BR" sz="1500" b="1" dirty="0">
              <a:latin typeface="Verdana" panose="020B0604030504040204" pitchFamily="34" charset="0"/>
              <a:ea typeface="Verdana" panose="020B0604030504040204" pitchFamily="34" charset="0"/>
              <a:cs typeface="Verdana" panose="020B0604030504040204" pitchFamily="34" charset="0"/>
            </a:endParaRPr>
          </a:p>
          <a:p>
            <a:pPr algn="ctr"/>
            <a:r>
              <a:rPr lang="pt-BR" sz="1500" b="1" dirty="0">
                <a:latin typeface="Verdana" panose="020B0604030504040204" pitchFamily="34" charset="0"/>
                <a:ea typeface="Verdana" panose="020B0604030504040204" pitchFamily="34" charset="0"/>
                <a:cs typeface="Verdana" panose="020B0604030504040204" pitchFamily="34" charset="0"/>
              </a:rPr>
              <a:t>Matemática</a:t>
            </a:r>
          </a:p>
        </p:txBody>
      </p:sp>
      <p:sp>
        <p:nvSpPr>
          <p:cNvPr id="15" name="CaixaDeTexto 14"/>
          <p:cNvSpPr txBox="1"/>
          <p:nvPr/>
        </p:nvSpPr>
        <p:spPr>
          <a:xfrm>
            <a:off x="163873" y="5913056"/>
            <a:ext cx="2934177" cy="323165"/>
          </a:xfrm>
          <a:prstGeom prst="rect">
            <a:avLst/>
          </a:prstGeom>
          <a:noFill/>
        </p:spPr>
        <p:txBody>
          <a:bodyPr wrap="square" rtlCol="0">
            <a:spAutoFit/>
          </a:bodyPr>
          <a:lstStyle/>
          <a:p>
            <a:r>
              <a:rPr lang="pt-BR" sz="1500" dirty="0"/>
              <a:t>*Dados da Prova Brasil 2015.</a:t>
            </a:r>
          </a:p>
        </p:txBody>
      </p:sp>
      <p:pic>
        <p:nvPicPr>
          <p:cNvPr id="3075" name="Picture 3" descr="Y:\CGAI\3. CGAI EI - Articulação\2. Divulgação\2. Ensino Fundamental\2. SAEB - Sistema de Avaliação da Educação Básica\SAEB 2015\Divulgação final\Apresentação à Presidência\Mapas\MAPAS_NIVEIS_5_ESCALA_SAEB\5_2_legenda_cor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48" y="2852936"/>
            <a:ext cx="1771048" cy="102942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Y:\CGAI\3. CGAI EI - Articulação\2. Divulgação\2. Ensino Fundamental\2. SAEB - Sistema de Avaliação da Educação Básica\SAEB 2015\Divulgação final\Apresentação à Presidência\Mapas\MAPAS_NIVEIS_9_ESCALA_SAEB\9_2_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1776" y="260648"/>
            <a:ext cx="1915107" cy="1800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Y:\CGAI\3. CGAI EI - Articulação\2. Divulgação\2. Ensino Fundamental\2. SAEB - Sistema de Avaliação da Educação Básica\SAEB 2015\Divulgação final\Apresentação à Presidência\Mapas\MAPAS_NIVEIS_9_ESCALA_SAEB\9_2_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5562" y="220231"/>
            <a:ext cx="2001100" cy="188103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Y:\CGAI\3. CGAI EI - Articulação\2. Divulgação\2. Ensino Fundamental\2. SAEB - Sistema de Avaliação da Educação Básica\SAEB 2015\Divulgação final\Apresentação à Presidência\Mapas\MAPAS_NIVEIS_9_ESCALA_SAEB\9_2_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33320" y="213973"/>
            <a:ext cx="1964760" cy="1846875"/>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Y:\CGAI\3. CGAI EI - Articulação\2. Divulgação\2. Ensino Fundamental\2. SAEB - Sistema de Avaliação da Educação Básica\SAEB 2015\Divulgação final\Apresentação à Presidência\Mapas\MAPAS_NIVEIS_9_ESCALA_SAEB\9_2_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1776" y="2276872"/>
            <a:ext cx="1989246" cy="186989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Y:\CGAI\3. CGAI EI - Articulação\2. Divulgação\2. Ensino Fundamental\2. SAEB - Sistema de Avaliação da Educação Básica\SAEB 2015\Divulgação final\Apresentação à Presidência\Mapas\MAPAS_NIVEIS_9_ESCALA_SAEB\9_2_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13242" y="2356372"/>
            <a:ext cx="1820095" cy="1710889"/>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Y:\CGAI\3. CGAI EI - Articulação\2. Divulgação\2. Ensino Fundamental\2. SAEB - Sistema de Avaliação da Educação Básica\SAEB 2015\Divulgação final\Apresentação à Presidência\Mapas\MAPAS_NIVEIS_9_ESCALA_SAEB\9_2_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14062" y="2413101"/>
            <a:ext cx="1777583" cy="167092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Y:\CGAI\3. CGAI EI - Articulação\2. Divulgação\2. Ensino Fundamental\2. SAEB - Sistema de Avaliação da Educação Básica\SAEB 2015\Divulgação final\Apresentação à Presidência\Mapas\MAPAS_NIVEIS_9_ESCALA_SAEB\9_2_6.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43277" y="4173976"/>
            <a:ext cx="1769281" cy="1663124"/>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Y:\CGAI\3. CGAI EI - Articulação\2. Divulgação\2. Ensino Fundamental\2. SAEB - Sistema de Avaliação da Educação Básica\SAEB 2015\Divulgação final\Apresentação à Presidência\Mapas\MAPAS_NIVEIS_9_ESCALA_SAEB\9_2_7.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11777" y="4133803"/>
            <a:ext cx="1854756" cy="174347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Y:\CGAI\3. CGAI EI - Articulação\2. Divulgação\2. Ensino Fundamental\2. SAEB - Sistema de Avaliação da Educação Básica\SAEB 2015\Divulgação final\Apresentação à Presidência\Mapas\MAPAS_NIVEIS_9_ESCALA_SAEB\9_2_8.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55737" y="4330513"/>
            <a:ext cx="1777583" cy="1670928"/>
          </a:xfrm>
          <a:prstGeom prst="rect">
            <a:avLst/>
          </a:prstGeom>
          <a:noFill/>
          <a:extLst>
            <a:ext uri="{909E8E84-426E-40DD-AFC4-6F175D3DCCD1}">
              <a14:hiddenFill xmlns:a14="http://schemas.microsoft.com/office/drawing/2010/main">
                <a:solidFill>
                  <a:srgbClr val="FFFFFF"/>
                </a:solidFill>
              </a14:hiddenFill>
            </a:ext>
          </a:extLst>
        </p:spPr>
      </p:pic>
      <p:pic>
        <p:nvPicPr>
          <p:cNvPr id="6155" name="Picture 11" descr="Y:\CGAI\3. CGAI EI - Articulação\2. Divulgação\2. Ensino Fundamental\2. SAEB - Sistema de Avaliação da Educação Básica\SAEB 2015\Divulgação final\Apresentação à Presidência\Mapas\MAPAS_NIVEIS_9_ESCALA_SAEB\9_2_9.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12087" y="4392488"/>
            <a:ext cx="1579558" cy="1484784"/>
          </a:xfrm>
          <a:prstGeom prst="rect">
            <a:avLst/>
          </a:prstGeom>
          <a:noFill/>
          <a:extLst>
            <a:ext uri="{909E8E84-426E-40DD-AFC4-6F175D3DCCD1}">
              <a14:hiddenFill xmlns:a14="http://schemas.microsoft.com/office/drawing/2010/main">
                <a:solidFill>
                  <a:srgbClr val="FFFFFF"/>
                </a:solidFill>
              </a14:hiddenFill>
            </a:ext>
          </a:extLst>
        </p:spPr>
      </p:pic>
      <p:sp>
        <p:nvSpPr>
          <p:cNvPr id="16" name="CaixaDeTexto 1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514331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Recorte de Tela"/>
          <p:cNvPicPr>
            <a:picLocks noChangeAspect="1"/>
          </p:cNvPicPr>
          <p:nvPr/>
        </p:nvPicPr>
        <p:blipFill rotWithShape="1">
          <a:blip r:embed="rId2">
            <a:extLst>
              <a:ext uri="{28A0092B-C50C-407E-A947-70E740481C1C}">
                <a14:useLocalDpi xmlns:a14="http://schemas.microsoft.com/office/drawing/2010/main" val="0"/>
              </a:ext>
            </a:extLst>
          </a:blip>
          <a:srcRect t="7706" b="4537"/>
          <a:stretch/>
        </p:blipFill>
        <p:spPr>
          <a:xfrm>
            <a:off x="4813655" y="4077072"/>
            <a:ext cx="5029902" cy="693883"/>
          </a:xfrm>
          <a:prstGeom prst="rect">
            <a:avLst/>
          </a:prstGeom>
        </p:spPr>
      </p:pic>
      <p:grpSp>
        <p:nvGrpSpPr>
          <p:cNvPr id="7" name="Grupo 6"/>
          <p:cNvGrpSpPr/>
          <p:nvPr/>
        </p:nvGrpSpPr>
        <p:grpSpPr>
          <a:xfrm>
            <a:off x="200473" y="980728"/>
            <a:ext cx="9505056" cy="2919076"/>
            <a:chOff x="200472" y="1446028"/>
            <a:chExt cx="9643085" cy="2919076"/>
          </a:xfrm>
        </p:grpSpPr>
        <p:pic>
          <p:nvPicPr>
            <p:cNvPr id="5" name="Imagem 4" descr="Recorte de Tela"/>
            <p:cNvPicPr>
              <a:picLocks noChangeAspect="1"/>
            </p:cNvPicPr>
            <p:nvPr/>
          </p:nvPicPr>
          <p:blipFill rotWithShape="1">
            <a:blip r:embed="rId3">
              <a:extLst>
                <a:ext uri="{28A0092B-C50C-407E-A947-70E740481C1C}">
                  <a14:useLocalDpi xmlns:a14="http://schemas.microsoft.com/office/drawing/2010/main" val="0"/>
                </a:ext>
              </a:extLst>
            </a:blip>
            <a:srcRect l="1596" t="3168" b="2518"/>
            <a:stretch/>
          </p:blipFill>
          <p:spPr>
            <a:xfrm>
              <a:off x="200472" y="1446028"/>
              <a:ext cx="4900244" cy="2913321"/>
            </a:xfrm>
            <a:prstGeom prst="rect">
              <a:avLst/>
            </a:prstGeom>
          </p:spPr>
        </p:pic>
        <p:pic>
          <p:nvPicPr>
            <p:cNvPr id="6" name="Imagem 5" descr="Recorte de Tela"/>
            <p:cNvPicPr>
              <a:picLocks noChangeAspect="1"/>
            </p:cNvPicPr>
            <p:nvPr/>
          </p:nvPicPr>
          <p:blipFill rotWithShape="1">
            <a:blip r:embed="rId4">
              <a:extLst>
                <a:ext uri="{28A0092B-C50C-407E-A947-70E740481C1C}">
                  <a14:useLocalDpi xmlns:a14="http://schemas.microsoft.com/office/drawing/2010/main" val="0"/>
                </a:ext>
              </a:extLst>
            </a:blip>
            <a:srcRect l="2266" t="3010" r="1167" b="2334"/>
            <a:stretch/>
          </p:blipFill>
          <p:spPr>
            <a:xfrm>
              <a:off x="5025008" y="1446028"/>
              <a:ext cx="4818549" cy="2919076"/>
            </a:xfrm>
            <a:prstGeom prst="rect">
              <a:avLst/>
            </a:prstGeom>
          </p:spPr>
        </p:pic>
      </p:grpSp>
      <p:sp>
        <p:nvSpPr>
          <p:cNvPr id="8" name="CaixaDeTexto 7"/>
          <p:cNvSpPr txBox="1"/>
          <p:nvPr/>
        </p:nvSpPr>
        <p:spPr>
          <a:xfrm>
            <a:off x="272480" y="155248"/>
            <a:ext cx="9361040" cy="692497"/>
          </a:xfrm>
          <a:prstGeom prst="rect">
            <a:avLst/>
          </a:prstGeom>
          <a:noFill/>
        </p:spPr>
        <p:txBody>
          <a:bodyPr wrap="square" rtlCol="0">
            <a:spAutoFit/>
          </a:bodyPr>
          <a:lstStyle/>
          <a:p>
            <a:pPr algn="ctr"/>
            <a:r>
              <a:rPr lang="pt-BR" sz="1300"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sz="1300" b="1" dirty="0">
                <a:latin typeface="Verdana" panose="020B0604030504040204" pitchFamily="34" charset="0"/>
                <a:ea typeface="Verdana" panose="020B0604030504040204" pitchFamily="34" charset="0"/>
                <a:cs typeface="Verdana" panose="020B0604030504040204" pitchFamily="34" charset="0"/>
              </a:rPr>
              <a:t>Proficiências médias dos alunos associadas ao Indicador de Nível Socioeconômico (INSE) </a:t>
            </a:r>
          </a:p>
          <a:p>
            <a:pPr algn="ctr"/>
            <a:r>
              <a:rPr lang="pt-BR" sz="1300" b="1" dirty="0">
                <a:latin typeface="Verdana" panose="020B0604030504040204" pitchFamily="34" charset="0"/>
                <a:ea typeface="Verdana" panose="020B0604030504040204" pitchFamily="34" charset="0"/>
                <a:cs typeface="Verdana" panose="020B0604030504040204" pitchFamily="34" charset="0"/>
              </a:rPr>
              <a:t>9º ano do Ensino Fundamental – Matemática– por Estado</a:t>
            </a:r>
          </a:p>
        </p:txBody>
      </p:sp>
      <p:sp>
        <p:nvSpPr>
          <p:cNvPr id="10" name="CaixaDeTexto 9"/>
          <p:cNvSpPr txBox="1"/>
          <p:nvPr/>
        </p:nvSpPr>
        <p:spPr>
          <a:xfrm>
            <a:off x="128464" y="4941168"/>
            <a:ext cx="9649072" cy="1077218"/>
          </a:xfrm>
          <a:prstGeom prst="rect">
            <a:avLst/>
          </a:prstGeom>
          <a:noFill/>
        </p:spPr>
        <p:txBody>
          <a:bodyPr wrap="square" rtlCol="0">
            <a:spAutoFit/>
          </a:bodyPr>
          <a:lstStyle/>
          <a:p>
            <a:pPr algn="just"/>
            <a:r>
              <a:rPr lang="pt-BR" sz="1600" dirty="0"/>
              <a:t>A coluna vermelha indica a proficiência média dos alunos pertencentes a escolas do primeiro quintil do INSE, ou seja, aquelas que apresentam nível socioeconômico mais baixo. A coluna azul, por sua vez, indica a proficiência média dos alunos pertencentes às escolas do último quintil do INSE, ou seja, aquelas que apresentam nível socioeconômico mais alto. </a:t>
            </a:r>
          </a:p>
        </p:txBody>
      </p:sp>
      <p:sp>
        <p:nvSpPr>
          <p:cNvPr id="11" name="CaixaDeTexto 10"/>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4066780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284984"/>
            <a:ext cx="9289032" cy="169277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4.3 RESULTADOS DO SAEB 2015 </a:t>
            </a: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3ª série do Ensino Médio</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LÍNGUA PORTUGUESA</a:t>
            </a:r>
          </a:p>
        </p:txBody>
      </p:sp>
    </p:spTree>
    <p:extLst>
      <p:ext uri="{BB962C8B-B14F-4D97-AF65-F5344CB8AC3E}">
        <p14:creationId xmlns:p14="http://schemas.microsoft.com/office/powerpoint/2010/main" val="2171349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2" y="908720"/>
            <a:ext cx="8221510" cy="5005427"/>
          </a:xfrm>
          <a:prstGeom prst="rect">
            <a:avLst/>
          </a:prstGeom>
        </p:spPr>
      </p:pic>
      <p:sp>
        <p:nvSpPr>
          <p:cNvPr id="7" name="CaixaDeTexto 6"/>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a:t>
            </a:r>
          </a:p>
          <a:p>
            <a:pPr algn="ctr"/>
            <a:r>
              <a:rPr lang="pt-BR" b="1" dirty="0">
                <a:latin typeface="Verdana" panose="020B0604030504040204" pitchFamily="34" charset="0"/>
                <a:ea typeface="Verdana" panose="020B0604030504040204" pitchFamily="34" charset="0"/>
                <a:cs typeface="Verdana" panose="020B0604030504040204" pitchFamily="34" charset="0"/>
              </a:rPr>
              <a:t>3ª série do Ensino Médio – Língua Portuguesa – por Estado</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2820862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275" y="42729"/>
            <a:ext cx="9798269" cy="6770647"/>
          </a:xfrm>
          <a:prstGeom prst="rect">
            <a:avLst/>
          </a:prstGeom>
        </p:spPr>
      </p:pic>
      <p:sp>
        <p:nvSpPr>
          <p:cNvPr id="4" name="CaixaDeTexto 3"/>
          <p:cNvSpPr txBox="1"/>
          <p:nvPr/>
        </p:nvSpPr>
        <p:spPr>
          <a:xfrm>
            <a:off x="272480" y="3284984"/>
            <a:ext cx="9289032" cy="1692771"/>
          </a:xfrm>
          <a:prstGeom prst="rect">
            <a:avLst/>
          </a:prstGeom>
          <a:noFill/>
        </p:spPr>
        <p:txBody>
          <a:bodyPr wrap="square" rtlCol="0">
            <a:spAutoFit/>
          </a:bodyPr>
          <a:lstStyle/>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4.3 RESULTADOS DO SAEB 2015 </a:t>
            </a:r>
          </a:p>
          <a:p>
            <a:pPr algn="ctr"/>
            <a:r>
              <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rPr>
              <a:t>3ª série do Ensino Médio</a:t>
            </a:r>
          </a:p>
          <a:p>
            <a:pPr algn="ctr"/>
            <a:endParaRPr lang="pt-BR" sz="2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pt-BR" sz="2600" b="1" dirty="0">
                <a:latin typeface="Verdana" panose="020B0604030504040204" pitchFamily="34" charset="0"/>
                <a:ea typeface="Verdana" panose="020B0604030504040204" pitchFamily="34" charset="0"/>
                <a:cs typeface="Verdana" panose="020B0604030504040204" pitchFamily="34" charset="0"/>
              </a:rPr>
              <a:t>MATEMÁTICA</a:t>
            </a:r>
          </a:p>
        </p:txBody>
      </p:sp>
    </p:spTree>
    <p:extLst>
      <p:ext uri="{BB962C8B-B14F-4D97-AF65-F5344CB8AC3E}">
        <p14:creationId xmlns:p14="http://schemas.microsoft.com/office/powerpoint/2010/main" val="1542452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Recorte de Te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13" y="908720"/>
            <a:ext cx="8097820" cy="5040560"/>
          </a:xfrm>
          <a:prstGeom prst="rect">
            <a:avLst/>
          </a:prstGeom>
        </p:spPr>
      </p:pic>
      <p:sp>
        <p:nvSpPr>
          <p:cNvPr id="8" name="CaixaDeTexto 7"/>
          <p:cNvSpPr txBox="1"/>
          <p:nvPr/>
        </p:nvSpPr>
        <p:spPr>
          <a:xfrm>
            <a:off x="396864" y="44624"/>
            <a:ext cx="9090318" cy="923330"/>
          </a:xfrm>
          <a:prstGeom prst="rect">
            <a:avLst/>
          </a:prstGeom>
          <a:noFill/>
        </p:spPr>
        <p:txBody>
          <a:bodyPr wrap="square" rtlCol="0">
            <a:spAutoFit/>
          </a:bodyPr>
          <a:lstStyle/>
          <a:p>
            <a:pPr algn="ctr"/>
            <a:r>
              <a:rPr lang="pt-BR" b="1" dirty="0">
                <a:latin typeface="Verdana" panose="020B0604030504040204" pitchFamily="34" charset="0"/>
                <a:ea typeface="Verdana" panose="020B0604030504040204" pitchFamily="34" charset="0"/>
                <a:cs typeface="Verdana" panose="020B0604030504040204" pitchFamily="34" charset="0"/>
              </a:rPr>
              <a:t>RESULTADOS DO SAEB 2015</a:t>
            </a:r>
          </a:p>
          <a:p>
            <a:pPr algn="ctr"/>
            <a:r>
              <a:rPr lang="pt-BR" b="1" dirty="0">
                <a:latin typeface="Verdana" panose="020B0604030504040204" pitchFamily="34" charset="0"/>
                <a:ea typeface="Verdana" panose="020B0604030504040204" pitchFamily="34" charset="0"/>
                <a:cs typeface="Verdana" panose="020B0604030504040204" pitchFamily="34" charset="0"/>
              </a:rPr>
              <a:t>Percentual de alunos por Nível de Proficiência</a:t>
            </a:r>
          </a:p>
          <a:p>
            <a:pPr algn="ctr"/>
            <a:r>
              <a:rPr lang="pt-BR" b="1" dirty="0">
                <a:latin typeface="Verdana" panose="020B0604030504040204" pitchFamily="34" charset="0"/>
                <a:ea typeface="Verdana" panose="020B0604030504040204" pitchFamily="34" charset="0"/>
                <a:cs typeface="Verdana" panose="020B0604030504040204" pitchFamily="34" charset="0"/>
              </a:rPr>
              <a:t>3ª série do Ensino Médio – Matemática – por Estado</a:t>
            </a:r>
          </a:p>
        </p:txBody>
      </p:sp>
      <p:sp>
        <p:nvSpPr>
          <p:cNvPr id="6" name="CaixaDeTexto 5"/>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3840209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2657098718"/>
              </p:ext>
            </p:extLst>
          </p:nvPr>
        </p:nvGraphicFramePr>
        <p:xfrm>
          <a:off x="1496615" y="404664"/>
          <a:ext cx="6696745" cy="5523760"/>
        </p:xfrm>
        <a:graphic>
          <a:graphicData uri="http://schemas.openxmlformats.org/drawingml/2006/table">
            <a:tbl>
              <a:tblPr>
                <a:tableStyleId>{5C22544A-7EE6-4342-B048-85BDC9FD1C3A}</a:tableStyleId>
              </a:tblPr>
              <a:tblGrid>
                <a:gridCol w="1224136">
                  <a:extLst>
                    <a:ext uri="{9D8B030D-6E8A-4147-A177-3AD203B41FA5}">
                      <a16:colId xmlns:a16="http://schemas.microsoft.com/office/drawing/2014/main" val="20000"/>
                    </a:ext>
                  </a:extLst>
                </a:gridCol>
                <a:gridCol w="850129">
                  <a:extLst>
                    <a:ext uri="{9D8B030D-6E8A-4147-A177-3AD203B41FA5}">
                      <a16:colId xmlns:a16="http://schemas.microsoft.com/office/drawing/2014/main" val="20001"/>
                    </a:ext>
                  </a:extLst>
                </a:gridCol>
                <a:gridCol w="924496">
                  <a:extLst>
                    <a:ext uri="{9D8B030D-6E8A-4147-A177-3AD203B41FA5}">
                      <a16:colId xmlns:a16="http://schemas.microsoft.com/office/drawing/2014/main" val="20002"/>
                    </a:ext>
                  </a:extLst>
                </a:gridCol>
                <a:gridCol w="924496">
                  <a:extLst>
                    <a:ext uri="{9D8B030D-6E8A-4147-A177-3AD203B41FA5}">
                      <a16:colId xmlns:a16="http://schemas.microsoft.com/office/drawing/2014/main" val="20003"/>
                    </a:ext>
                  </a:extLst>
                </a:gridCol>
                <a:gridCol w="924496">
                  <a:extLst>
                    <a:ext uri="{9D8B030D-6E8A-4147-A177-3AD203B41FA5}">
                      <a16:colId xmlns:a16="http://schemas.microsoft.com/office/drawing/2014/main" val="20004"/>
                    </a:ext>
                  </a:extLst>
                </a:gridCol>
                <a:gridCol w="924496">
                  <a:extLst>
                    <a:ext uri="{9D8B030D-6E8A-4147-A177-3AD203B41FA5}">
                      <a16:colId xmlns:a16="http://schemas.microsoft.com/office/drawing/2014/main" val="20005"/>
                    </a:ext>
                  </a:extLst>
                </a:gridCol>
                <a:gridCol w="924496">
                  <a:extLst>
                    <a:ext uri="{9D8B030D-6E8A-4147-A177-3AD203B41FA5}">
                      <a16:colId xmlns:a16="http://schemas.microsoft.com/office/drawing/2014/main" val="20006"/>
                    </a:ext>
                  </a:extLst>
                </a:gridCol>
              </a:tblGrid>
              <a:tr h="162175">
                <a:tc rowSpan="2">
                  <a:txBody>
                    <a:bodyPr/>
                    <a:lstStyle/>
                    <a:p>
                      <a:pPr algn="ctr" rtl="0" fontAlgn="ctr"/>
                      <a:r>
                        <a:rPr lang="pt-BR" sz="1100" u="none" strike="noStrike" dirty="0">
                          <a:effectLst/>
                        </a:rPr>
                        <a:t>Unidade da Federação</a:t>
                      </a:r>
                      <a:endParaRPr lang="pt-BR" sz="1100" b="1" i="0" u="none" strike="noStrike" dirty="0">
                        <a:solidFill>
                          <a:srgbClr val="000000"/>
                        </a:solidFill>
                        <a:effectLst/>
                        <a:latin typeface="Calibri"/>
                      </a:endParaRPr>
                    </a:p>
                  </a:txBody>
                  <a:tcPr marL="6559" marR="6559" marT="6559" marB="0" anchor="ctr"/>
                </a:tc>
                <a:tc gridSpan="2">
                  <a:txBody>
                    <a:bodyPr/>
                    <a:lstStyle/>
                    <a:p>
                      <a:pPr algn="ctr" rtl="0" fontAlgn="ctr"/>
                      <a:r>
                        <a:rPr lang="pt-BR" sz="1100" u="none" strike="noStrike">
                          <a:effectLst/>
                        </a:rPr>
                        <a:t>Proficiência média (5º ano EF)</a:t>
                      </a:r>
                      <a:endParaRPr lang="pt-BR" sz="1100" b="1" i="0" u="none" strike="noStrike">
                        <a:solidFill>
                          <a:srgbClr val="000000"/>
                        </a:solidFill>
                        <a:effectLst/>
                        <a:latin typeface="Calibri"/>
                      </a:endParaRPr>
                    </a:p>
                  </a:txBody>
                  <a:tcPr marL="6559" marR="6559" marT="6559" marB="0" anchor="ctr"/>
                </a:tc>
                <a:tc hMerge="1">
                  <a:txBody>
                    <a:bodyPr/>
                    <a:lstStyle/>
                    <a:p>
                      <a:endParaRPr lang="pt-BR"/>
                    </a:p>
                  </a:txBody>
                  <a:tcPr/>
                </a:tc>
                <a:tc gridSpan="2">
                  <a:txBody>
                    <a:bodyPr/>
                    <a:lstStyle/>
                    <a:p>
                      <a:pPr algn="ctr" rtl="0" fontAlgn="ctr"/>
                      <a:r>
                        <a:rPr lang="pt-BR" sz="1100" u="none" strike="noStrike">
                          <a:effectLst/>
                        </a:rPr>
                        <a:t>Proficiência média (9º ano EF)</a:t>
                      </a:r>
                      <a:endParaRPr lang="pt-BR" sz="1100" b="1" i="0" u="none" strike="noStrike">
                        <a:solidFill>
                          <a:srgbClr val="000000"/>
                        </a:solidFill>
                        <a:effectLst/>
                        <a:latin typeface="Calibri"/>
                      </a:endParaRPr>
                    </a:p>
                  </a:txBody>
                  <a:tcPr marL="6559" marR="6559" marT="6559" marB="0" anchor="ctr"/>
                </a:tc>
                <a:tc hMerge="1">
                  <a:txBody>
                    <a:bodyPr/>
                    <a:lstStyle/>
                    <a:p>
                      <a:endParaRPr lang="pt-BR"/>
                    </a:p>
                  </a:txBody>
                  <a:tcPr/>
                </a:tc>
                <a:tc gridSpan="2">
                  <a:txBody>
                    <a:bodyPr/>
                    <a:lstStyle/>
                    <a:p>
                      <a:pPr algn="ctr" rtl="0" fontAlgn="ctr"/>
                      <a:r>
                        <a:rPr lang="pt-BR" sz="1100" u="none" strike="noStrike">
                          <a:effectLst/>
                        </a:rPr>
                        <a:t>Proficiência média (3ª série EM)</a:t>
                      </a:r>
                      <a:endParaRPr lang="pt-BR" sz="1100" b="1" i="0" u="none" strike="noStrike">
                        <a:solidFill>
                          <a:srgbClr val="000000"/>
                        </a:solidFill>
                        <a:effectLst/>
                        <a:latin typeface="Calibri"/>
                      </a:endParaRPr>
                    </a:p>
                  </a:txBody>
                  <a:tcPr marL="6559" marR="6559" marT="6559" marB="0" anchor="ctr"/>
                </a:tc>
                <a:tc hMerge="1">
                  <a:txBody>
                    <a:bodyPr/>
                    <a:lstStyle/>
                    <a:p>
                      <a:endParaRPr lang="pt-BR"/>
                    </a:p>
                  </a:txBody>
                  <a:tcPr/>
                </a:tc>
                <a:extLst>
                  <a:ext uri="{0D108BD9-81ED-4DB2-BD59-A6C34878D82A}">
                    <a16:rowId xmlns:a16="http://schemas.microsoft.com/office/drawing/2014/main" val="10000"/>
                  </a:ext>
                </a:extLst>
              </a:tr>
              <a:tr h="471077">
                <a:tc vMerge="1">
                  <a:txBody>
                    <a:bodyPr/>
                    <a:lstStyle/>
                    <a:p>
                      <a:endParaRPr lang="pt-BR"/>
                    </a:p>
                  </a:txBody>
                  <a:tcPr/>
                </a:tc>
                <a:tc>
                  <a:txBody>
                    <a:bodyPr/>
                    <a:lstStyle/>
                    <a:p>
                      <a:pPr algn="ctr" rtl="0" fontAlgn="ctr"/>
                      <a:r>
                        <a:rPr lang="pt-BR" sz="1100" b="0" i="0" u="none" strike="noStrike" dirty="0">
                          <a:solidFill>
                            <a:schemeClr val="dk1"/>
                          </a:solidFill>
                          <a:effectLst/>
                          <a:latin typeface="+mn-lt"/>
                        </a:rPr>
                        <a:t>Língua</a:t>
                      </a:r>
                      <a:r>
                        <a:rPr lang="pt-BR" sz="1100" b="0" i="0" u="none" strike="noStrike" baseline="0" dirty="0">
                          <a:solidFill>
                            <a:schemeClr val="dk1"/>
                          </a:solidFill>
                          <a:effectLst/>
                          <a:latin typeface="+mn-lt"/>
                        </a:rPr>
                        <a:t> Portuguesa</a:t>
                      </a:r>
                      <a:endParaRPr lang="pt-BR" sz="1100" b="1"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a:effectLst/>
                        </a:rPr>
                        <a:t>Matemática</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Língua Portuguesa</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Matemática</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Língua Portuguesa</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Matemática</a:t>
                      </a:r>
                      <a:endParaRPr lang="pt-BR" sz="1100" b="1" i="0" u="none" strike="noStrike" dirty="0">
                        <a:solidFill>
                          <a:srgbClr val="000000"/>
                        </a:solidFill>
                        <a:effectLst/>
                        <a:latin typeface="Calibri"/>
                      </a:endParaRPr>
                    </a:p>
                  </a:txBody>
                  <a:tcPr marL="6559" marR="6559" marT="6559" marB="0" anchor="ctr"/>
                </a:tc>
                <a:extLst>
                  <a:ext uri="{0D108BD9-81ED-4DB2-BD59-A6C34878D82A}">
                    <a16:rowId xmlns:a16="http://schemas.microsoft.com/office/drawing/2014/main" val="10001"/>
                  </a:ext>
                </a:extLst>
              </a:tr>
              <a:tr h="162175">
                <a:tc>
                  <a:txBody>
                    <a:bodyPr/>
                    <a:lstStyle/>
                    <a:p>
                      <a:pPr algn="l" rtl="0" fontAlgn="ctr"/>
                      <a:r>
                        <a:rPr lang="pt-BR" sz="1100" b="1" u="none" strike="noStrike">
                          <a:effectLst/>
                        </a:rPr>
                        <a:t>Brasil</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b="1" u="none" strike="noStrike">
                          <a:effectLst/>
                        </a:rPr>
                        <a:t>207,6</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b="1" u="none" strike="noStrike">
                          <a:effectLst/>
                        </a:rPr>
                        <a:t>219,3</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b="1" u="none" strike="noStrike" dirty="0">
                          <a:effectLst/>
                        </a:rPr>
                        <a:t>251,5</a:t>
                      </a:r>
                      <a:endParaRPr lang="pt-BR" sz="1100" b="1" i="0" u="none" strike="noStrike" dirty="0">
                        <a:solidFill>
                          <a:srgbClr val="000000"/>
                        </a:solidFill>
                        <a:effectLst/>
                        <a:latin typeface="Calibri"/>
                      </a:endParaRPr>
                    </a:p>
                  </a:txBody>
                  <a:tcPr marL="6559" marR="6559" marT="6559" marB="0" anchor="ctr"/>
                </a:tc>
                <a:tc>
                  <a:txBody>
                    <a:bodyPr/>
                    <a:lstStyle/>
                    <a:p>
                      <a:pPr algn="ctr" rtl="0" fontAlgn="ctr"/>
                      <a:r>
                        <a:rPr lang="pt-BR" sz="1100" b="1" u="none" strike="noStrike">
                          <a:effectLst/>
                        </a:rPr>
                        <a:t>255,8</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b="1" u="none" strike="noStrike">
                          <a:effectLst/>
                        </a:rPr>
                        <a:t>267,1</a:t>
                      </a:r>
                      <a:endParaRPr lang="pt-BR" sz="1100" b="1" i="0" u="none" strike="noStrike">
                        <a:solidFill>
                          <a:srgbClr val="000000"/>
                        </a:solidFill>
                        <a:effectLst/>
                        <a:latin typeface="Calibri"/>
                      </a:endParaRPr>
                    </a:p>
                  </a:txBody>
                  <a:tcPr marL="6559" marR="6559" marT="6559" marB="0" anchor="ctr"/>
                </a:tc>
                <a:tc>
                  <a:txBody>
                    <a:bodyPr/>
                    <a:lstStyle/>
                    <a:p>
                      <a:pPr algn="ctr" rtl="0" fontAlgn="ctr"/>
                      <a:r>
                        <a:rPr lang="pt-BR" sz="1100" b="1" u="none" strike="noStrike" dirty="0">
                          <a:effectLst/>
                        </a:rPr>
                        <a:t>267</a:t>
                      </a:r>
                      <a:endParaRPr lang="pt-BR" sz="1100" b="1" i="0" u="none" strike="noStrike" dirty="0">
                        <a:solidFill>
                          <a:srgbClr val="000000"/>
                        </a:solidFill>
                        <a:effectLst/>
                        <a:latin typeface="Calibri"/>
                      </a:endParaRPr>
                    </a:p>
                  </a:txBody>
                  <a:tcPr marL="6559" marR="6559" marT="6559" marB="0" anchor="ctr"/>
                </a:tc>
                <a:extLst>
                  <a:ext uri="{0D108BD9-81ED-4DB2-BD59-A6C34878D82A}">
                    <a16:rowId xmlns:a16="http://schemas.microsoft.com/office/drawing/2014/main" val="10002"/>
                  </a:ext>
                </a:extLst>
              </a:tr>
              <a:tr h="162175">
                <a:tc>
                  <a:txBody>
                    <a:bodyPr/>
                    <a:lstStyle/>
                    <a:p>
                      <a:pPr algn="l" rtl="0" fontAlgn="ctr"/>
                      <a:r>
                        <a:rPr lang="pt-BR" sz="1100" u="none" strike="noStrike">
                          <a:effectLst/>
                        </a:rPr>
                        <a:t>Rondônia</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203,2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214,8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252,2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255,2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266,9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265,3</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3"/>
                  </a:ext>
                </a:extLst>
              </a:tr>
              <a:tr h="162175">
                <a:tc>
                  <a:txBody>
                    <a:bodyPr/>
                    <a:lstStyle/>
                    <a:p>
                      <a:pPr algn="l" rtl="0" fontAlgn="ctr"/>
                      <a:r>
                        <a:rPr lang="pt-BR" sz="1100" u="none" strike="noStrike">
                          <a:effectLst/>
                        </a:rPr>
                        <a:t>Acre</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205,8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217,6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246,3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245,9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262,1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257</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4"/>
                  </a:ext>
                </a:extLst>
              </a:tr>
              <a:tr h="162175">
                <a:tc>
                  <a:txBody>
                    <a:bodyPr/>
                    <a:lstStyle/>
                    <a:p>
                      <a:pPr algn="l" rtl="0" fontAlgn="ctr"/>
                      <a:r>
                        <a:rPr lang="pt-BR" sz="1100" u="none" strike="noStrike">
                          <a:effectLst/>
                        </a:rPr>
                        <a:t>Amazonas</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197,1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207,6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247,6</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245,9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259,3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257,1</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5"/>
                  </a:ext>
                </a:extLst>
              </a:tr>
              <a:tr h="162175">
                <a:tc>
                  <a:txBody>
                    <a:bodyPr/>
                    <a:lstStyle/>
                    <a:p>
                      <a:pPr algn="l" rtl="0" fontAlgn="ctr"/>
                      <a:r>
                        <a:rPr lang="pt-BR" sz="1100" u="none" strike="noStrike">
                          <a:effectLst/>
                        </a:rPr>
                        <a:t>Roraima</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193,2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208,2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234,2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237,6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260,5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259,7</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6"/>
                  </a:ext>
                </a:extLst>
              </a:tr>
              <a:tr h="162175">
                <a:tc>
                  <a:txBody>
                    <a:bodyPr/>
                    <a:lstStyle/>
                    <a:p>
                      <a:pPr algn="l" rtl="0" fontAlgn="ctr"/>
                      <a:r>
                        <a:rPr lang="pt-BR" sz="1100" u="none" strike="noStrike">
                          <a:effectLst/>
                        </a:rPr>
                        <a:t>Pará</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236,8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254,9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254,3</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7"/>
                  </a:ext>
                </a:extLst>
              </a:tr>
              <a:tr h="162175">
                <a:tc>
                  <a:txBody>
                    <a:bodyPr/>
                    <a:lstStyle/>
                    <a:p>
                      <a:pPr algn="l" rtl="0" fontAlgn="ctr"/>
                      <a:r>
                        <a:rPr lang="pt-BR" sz="1100" u="none" strike="noStrike">
                          <a:effectLst/>
                        </a:rPr>
                        <a:t>Amapá</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181,7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191,9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231,6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233,6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255,7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252,2</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8"/>
                  </a:ext>
                </a:extLst>
              </a:tr>
              <a:tr h="162175">
                <a:tc>
                  <a:txBody>
                    <a:bodyPr/>
                    <a:lstStyle/>
                    <a:p>
                      <a:pPr algn="l" rtl="0" fontAlgn="ctr"/>
                      <a:r>
                        <a:rPr lang="pt-BR" sz="1100" u="none" strike="noStrike">
                          <a:effectLst/>
                        </a:rPr>
                        <a:t>Tocantins</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195,2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205,4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242,8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247,4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253,8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256,1</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09"/>
                  </a:ext>
                </a:extLst>
              </a:tr>
              <a:tr h="162175">
                <a:tc>
                  <a:txBody>
                    <a:bodyPr/>
                    <a:lstStyle/>
                    <a:p>
                      <a:pPr algn="l" rtl="0" fontAlgn="ctr"/>
                      <a:r>
                        <a:rPr lang="pt-BR" sz="1100" u="none" strike="noStrike">
                          <a:effectLst/>
                        </a:rPr>
                        <a:t>Maranhão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178,4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188,6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230,9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232,1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246,3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247,6</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0"/>
                  </a:ext>
                </a:extLst>
              </a:tr>
              <a:tr h="162175">
                <a:tc>
                  <a:txBody>
                    <a:bodyPr/>
                    <a:lstStyle/>
                    <a:p>
                      <a:pPr algn="l" rtl="0" fontAlgn="ctr"/>
                      <a:r>
                        <a:rPr lang="pt-BR" sz="1100" u="none" strike="noStrike">
                          <a:effectLst/>
                        </a:rPr>
                        <a:t>Piauí</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190</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202,5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243,3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248,4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255,1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256,1</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1"/>
                  </a:ext>
                </a:extLst>
              </a:tr>
              <a:tr h="162175">
                <a:tc>
                  <a:txBody>
                    <a:bodyPr/>
                    <a:lstStyle/>
                    <a:p>
                      <a:pPr algn="l" rtl="0" fontAlgn="ctr"/>
                      <a:r>
                        <a:rPr lang="pt-BR" sz="1100" u="none" strike="noStrike">
                          <a:effectLst/>
                        </a:rPr>
                        <a:t>Ceará</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212,6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220,9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255,7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260,6</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2"/>
                  </a:ext>
                </a:extLst>
              </a:tr>
              <a:tr h="175111">
                <a:tc>
                  <a:txBody>
                    <a:bodyPr/>
                    <a:lstStyle/>
                    <a:p>
                      <a:pPr algn="l" rtl="0" fontAlgn="ctr"/>
                      <a:r>
                        <a:rPr lang="pt-BR" sz="1100" u="none" strike="noStrike">
                          <a:effectLst/>
                        </a:rPr>
                        <a:t>Rio Grande do Norte</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189,7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199,9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244,2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247,8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251,9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254,9</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3"/>
                  </a:ext>
                </a:extLst>
              </a:tr>
              <a:tr h="162175">
                <a:tc>
                  <a:txBody>
                    <a:bodyPr/>
                    <a:lstStyle/>
                    <a:p>
                      <a:pPr algn="l" rtl="0" fontAlgn="ctr"/>
                      <a:r>
                        <a:rPr lang="pt-BR" sz="1100" u="none" strike="noStrike">
                          <a:effectLst/>
                        </a:rPr>
                        <a:t>Paraíba</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192,8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203,7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240</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244,7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257,7</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4"/>
                  </a:ext>
                </a:extLst>
              </a:tr>
              <a:tr h="162175">
                <a:tc>
                  <a:txBody>
                    <a:bodyPr/>
                    <a:lstStyle/>
                    <a:p>
                      <a:pPr algn="l" rtl="0" fontAlgn="ctr"/>
                      <a:r>
                        <a:rPr lang="pt-BR" sz="1100" u="none" strike="noStrike">
                          <a:effectLst/>
                        </a:rPr>
                        <a:t>Pernambuco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195,4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207,1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244,2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248,3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270,2</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267,8</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5"/>
                  </a:ext>
                </a:extLst>
              </a:tr>
              <a:tr h="162175">
                <a:tc>
                  <a:txBody>
                    <a:bodyPr/>
                    <a:lstStyle/>
                    <a:p>
                      <a:pPr algn="l" rtl="0" fontAlgn="ctr"/>
                      <a:r>
                        <a:rPr lang="pt-BR" sz="1100" u="none" strike="noStrike">
                          <a:effectLst/>
                        </a:rPr>
                        <a:t>Alagoas</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184,7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198,4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235,1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239,8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250,6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252,7</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6"/>
                  </a:ext>
                </a:extLst>
              </a:tr>
              <a:tr h="162175">
                <a:tc>
                  <a:txBody>
                    <a:bodyPr/>
                    <a:lstStyle/>
                    <a:p>
                      <a:pPr algn="l" rtl="0" fontAlgn="ctr"/>
                      <a:r>
                        <a:rPr lang="pt-BR" sz="1100" u="none" strike="noStrike">
                          <a:effectLst/>
                        </a:rPr>
                        <a:t>Sergipe</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187,8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242,7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247,5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257,1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258,2</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7"/>
                  </a:ext>
                </a:extLst>
              </a:tr>
              <a:tr h="162175">
                <a:tc>
                  <a:txBody>
                    <a:bodyPr/>
                    <a:lstStyle/>
                    <a:p>
                      <a:pPr algn="l" rtl="0" fontAlgn="ctr"/>
                      <a:r>
                        <a:rPr lang="pt-BR" sz="1100" u="none" strike="noStrike">
                          <a:effectLst/>
                        </a:rPr>
                        <a:t>Bahia</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189,1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200,6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238,5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242,8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250,4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251,1</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18"/>
                  </a:ext>
                </a:extLst>
              </a:tr>
              <a:tr h="162175">
                <a:tc>
                  <a:txBody>
                    <a:bodyPr/>
                    <a:lstStyle/>
                    <a:p>
                      <a:pPr algn="l" rtl="0" fontAlgn="ctr"/>
                      <a:r>
                        <a:rPr lang="pt-BR" sz="1100" u="none" strike="noStrike" dirty="0">
                          <a:effectLst/>
                        </a:rPr>
                        <a:t>Minas Gerais</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220,7</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232,4</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258,6</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264,6</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268,7</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272,1</a:t>
                      </a:r>
                      <a:endParaRPr lang="pt-BR" sz="1100" b="0" i="0" u="none" strike="noStrike" dirty="0">
                        <a:solidFill>
                          <a:srgbClr val="000000"/>
                        </a:solidFill>
                        <a:effectLst/>
                        <a:latin typeface="Calibri"/>
                      </a:endParaRPr>
                    </a:p>
                  </a:txBody>
                  <a:tcPr marL="6559" marR="6559" marT="6559" marB="0" anchor="ctr"/>
                </a:tc>
                <a:extLst>
                  <a:ext uri="{0D108BD9-81ED-4DB2-BD59-A6C34878D82A}">
                    <a16:rowId xmlns:a16="http://schemas.microsoft.com/office/drawing/2014/main" val="10019"/>
                  </a:ext>
                </a:extLst>
              </a:tr>
              <a:tr h="162175">
                <a:tc>
                  <a:txBody>
                    <a:bodyPr/>
                    <a:lstStyle/>
                    <a:p>
                      <a:pPr algn="l" rtl="0" fontAlgn="ctr"/>
                      <a:r>
                        <a:rPr lang="pt-BR" sz="1100" u="none" strike="noStrike">
                          <a:effectLst/>
                        </a:rPr>
                        <a:t>Espírito Santo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213,7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224,8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263,5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277,4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281</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0"/>
                  </a:ext>
                </a:extLst>
              </a:tr>
              <a:tr h="162175">
                <a:tc>
                  <a:txBody>
                    <a:bodyPr/>
                    <a:lstStyle/>
                    <a:p>
                      <a:pPr algn="l" rtl="0" fontAlgn="ctr"/>
                      <a:r>
                        <a:rPr lang="pt-BR" sz="1100" u="none" strike="noStrike">
                          <a:effectLst/>
                        </a:rPr>
                        <a:t>Rio de Janeiro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211,7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254,1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260,5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276,1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274</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1"/>
                  </a:ext>
                </a:extLst>
              </a:tr>
              <a:tr h="162175">
                <a:tc>
                  <a:txBody>
                    <a:bodyPr/>
                    <a:lstStyle/>
                    <a:p>
                      <a:pPr algn="l" rtl="0" fontAlgn="ctr"/>
                      <a:r>
                        <a:rPr lang="pt-BR" sz="1100" u="none" strike="noStrike">
                          <a:effectLst/>
                        </a:rPr>
                        <a:t>São Paulo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222,4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236,8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257,4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262,3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274,7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273</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2"/>
                  </a:ext>
                </a:extLst>
              </a:tr>
              <a:tr h="162175">
                <a:tc>
                  <a:txBody>
                    <a:bodyPr/>
                    <a:lstStyle/>
                    <a:p>
                      <a:pPr algn="l" rtl="0" fontAlgn="ctr"/>
                      <a:r>
                        <a:rPr lang="pt-BR" sz="1100" u="none" strike="noStrike">
                          <a:effectLst/>
                        </a:rPr>
                        <a:t>Paraná</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221,1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236,1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254,8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260,9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273,3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273,2</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3"/>
                  </a:ext>
                </a:extLst>
              </a:tr>
              <a:tr h="162175">
                <a:tc>
                  <a:txBody>
                    <a:bodyPr/>
                    <a:lstStyle/>
                    <a:p>
                      <a:pPr algn="l" rtl="0" fontAlgn="ctr"/>
                      <a:r>
                        <a:rPr lang="pt-BR" sz="1100" u="none" strike="noStrike">
                          <a:effectLst/>
                        </a:rPr>
                        <a:t>Santa Catarina</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223,1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235,9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266,6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272,7</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276,6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278</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4"/>
                  </a:ext>
                </a:extLst>
              </a:tr>
              <a:tr h="162175">
                <a:tc>
                  <a:txBody>
                    <a:bodyPr/>
                    <a:lstStyle/>
                    <a:p>
                      <a:pPr algn="l" rtl="0" fontAlgn="ctr"/>
                      <a:r>
                        <a:rPr lang="pt-BR" sz="1100" u="none" strike="noStrike">
                          <a:effectLst/>
                        </a:rPr>
                        <a:t>Rio Grande do Sul</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212,6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223,8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256,7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259,4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272,8</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273,3</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5"/>
                  </a:ext>
                </a:extLst>
              </a:tr>
              <a:tr h="162175">
                <a:tc>
                  <a:txBody>
                    <a:bodyPr/>
                    <a:lstStyle/>
                    <a:p>
                      <a:pPr algn="l" rtl="0" fontAlgn="ctr"/>
                      <a:r>
                        <a:rPr lang="pt-BR" sz="1100" u="none" strike="noStrike">
                          <a:effectLst/>
                        </a:rPr>
                        <a:t>Mato Grosso do Sul</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210,5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220,5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264,6</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279,1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275,9</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6"/>
                  </a:ext>
                </a:extLst>
              </a:tr>
              <a:tr h="162175">
                <a:tc>
                  <a:txBody>
                    <a:bodyPr/>
                    <a:lstStyle/>
                    <a:p>
                      <a:pPr algn="l" rtl="0" fontAlgn="ctr"/>
                      <a:r>
                        <a:rPr lang="pt-BR" sz="1100" u="none" strike="noStrike">
                          <a:effectLst/>
                        </a:rPr>
                        <a:t>Mato Grosso</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205,5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215,9</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242,4</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247,5</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264,1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263,2</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7"/>
                  </a:ext>
                </a:extLst>
              </a:tr>
              <a:tr h="162175">
                <a:tc>
                  <a:txBody>
                    <a:bodyPr/>
                    <a:lstStyle/>
                    <a:p>
                      <a:pPr algn="l" rtl="0" fontAlgn="ctr"/>
                      <a:r>
                        <a:rPr lang="pt-BR" sz="1100" u="none" strike="noStrike">
                          <a:effectLst/>
                        </a:rPr>
                        <a:t>Goiás</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212,7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221,1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261</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263</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269,7</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a:effectLst/>
                        </a:rPr>
                        <a:t>270,2</a:t>
                      </a:r>
                      <a:endParaRPr lang="pt-BR" sz="1100" b="0" i="0" u="none" strike="noStrike">
                        <a:solidFill>
                          <a:srgbClr val="000000"/>
                        </a:solidFill>
                        <a:effectLst/>
                        <a:latin typeface="Calibri"/>
                      </a:endParaRPr>
                    </a:p>
                  </a:txBody>
                  <a:tcPr marL="6559" marR="6559" marT="6559" marB="0" anchor="ctr"/>
                </a:tc>
                <a:extLst>
                  <a:ext uri="{0D108BD9-81ED-4DB2-BD59-A6C34878D82A}">
                    <a16:rowId xmlns:a16="http://schemas.microsoft.com/office/drawing/2014/main" val="10028"/>
                  </a:ext>
                </a:extLst>
              </a:tr>
              <a:tr h="162175">
                <a:tc>
                  <a:txBody>
                    <a:bodyPr/>
                    <a:lstStyle/>
                    <a:p>
                      <a:pPr algn="l" rtl="0" fontAlgn="ctr"/>
                      <a:r>
                        <a:rPr lang="pt-BR" sz="1100" u="none" strike="noStrike">
                          <a:effectLst/>
                        </a:rPr>
                        <a:t>Distrito Federal</a:t>
                      </a:r>
                      <a:endParaRPr lang="pt-BR" sz="1100" b="0" i="0" u="none" strike="noStrike">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219,9</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228,7</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259,5</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264,9</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284,2</a:t>
                      </a:r>
                      <a:endParaRPr lang="pt-BR" sz="1100" b="0" i="0" u="none" strike="noStrike" dirty="0">
                        <a:solidFill>
                          <a:srgbClr val="000000"/>
                        </a:solidFill>
                        <a:effectLst/>
                        <a:latin typeface="Calibri"/>
                      </a:endParaRPr>
                    </a:p>
                  </a:txBody>
                  <a:tcPr marL="6559" marR="6559" marT="6559" marB="0" anchor="ctr"/>
                </a:tc>
                <a:tc>
                  <a:txBody>
                    <a:bodyPr/>
                    <a:lstStyle/>
                    <a:p>
                      <a:pPr algn="ctr" rtl="0" fontAlgn="ctr"/>
                      <a:r>
                        <a:rPr lang="pt-BR" sz="1100" u="none" strike="noStrike" dirty="0">
                          <a:effectLst/>
                        </a:rPr>
                        <a:t>280,1</a:t>
                      </a:r>
                      <a:endParaRPr lang="pt-BR" sz="1100" b="0" i="0" u="none" strike="noStrike" dirty="0">
                        <a:solidFill>
                          <a:srgbClr val="000000"/>
                        </a:solidFill>
                        <a:effectLst/>
                        <a:latin typeface="Calibri"/>
                      </a:endParaRPr>
                    </a:p>
                  </a:txBody>
                  <a:tcPr marL="6559" marR="6559" marT="6559" marB="0" anchor="ctr"/>
                </a:tc>
                <a:extLst>
                  <a:ext uri="{0D108BD9-81ED-4DB2-BD59-A6C34878D82A}">
                    <a16:rowId xmlns:a16="http://schemas.microsoft.com/office/drawing/2014/main" val="10029"/>
                  </a:ext>
                </a:extLst>
              </a:tr>
            </a:tbl>
          </a:graphicData>
        </a:graphic>
      </p:graphicFrame>
      <p:sp>
        <p:nvSpPr>
          <p:cNvPr id="3" name="CaixaDeTexto 2"/>
          <p:cNvSpPr txBox="1"/>
          <p:nvPr/>
        </p:nvSpPr>
        <p:spPr>
          <a:xfrm>
            <a:off x="5601072" y="5914147"/>
            <a:ext cx="4176464" cy="276999"/>
          </a:xfrm>
          <a:prstGeom prst="rect">
            <a:avLst/>
          </a:prstGeom>
          <a:noFill/>
        </p:spPr>
        <p:txBody>
          <a:bodyPr wrap="square" rtlCol="0">
            <a:spAutoFit/>
          </a:bodyPr>
          <a:lstStyle/>
          <a:p>
            <a:pPr algn="r"/>
            <a:r>
              <a:rPr lang="pt-BR" sz="1200" b="1" dirty="0"/>
              <a:t>Fonte: Diretoria de Avaliação da Educação Básica – DAEB/INEP</a:t>
            </a:r>
          </a:p>
        </p:txBody>
      </p:sp>
    </p:spTree>
    <p:extLst>
      <p:ext uri="{BB962C8B-B14F-4D97-AF65-F5344CB8AC3E}">
        <p14:creationId xmlns:p14="http://schemas.microsoft.com/office/powerpoint/2010/main" val="1142544190"/>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8205</TotalTime>
  <Words>1931</Words>
  <Application>Microsoft Office PowerPoint</Application>
  <PresentationFormat>Papel A4 (210 x 297 mm)</PresentationFormat>
  <Paragraphs>479</Paragraphs>
  <Slides>49</Slides>
  <Notes>2</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49</vt:i4>
      </vt:variant>
    </vt:vector>
  </HeadingPairs>
  <TitlesOfParts>
    <vt:vector size="54" baseType="lpstr">
      <vt:lpstr>Arial</vt:lpstr>
      <vt:lpstr>Calibri</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Marcos Alfredo Hartwich</dc:creator>
  <cp:lastModifiedBy>Luiz Carlos de Freitas</cp:lastModifiedBy>
  <cp:revision>135</cp:revision>
  <cp:lastPrinted>2016-08-30T13:55:06Z</cp:lastPrinted>
  <dcterms:created xsi:type="dcterms:W3CDTF">2013-05-10T15:05:36Z</dcterms:created>
  <dcterms:modified xsi:type="dcterms:W3CDTF">2016-09-08T21:16:25Z</dcterms:modified>
</cp:coreProperties>
</file>